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4" r:id="rId4"/>
    <p:sldId id="263" r:id="rId5"/>
    <p:sldId id="265" r:id="rId6"/>
    <p:sldId id="259" r:id="rId7"/>
    <p:sldId id="260" r:id="rId8"/>
    <p:sldId id="261" r:id="rId9"/>
    <p:sldId id="257" r:id="rId10"/>
    <p:sldId id="266"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516D89-9FD3-6488-2D2D-B04C5B1FE68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0F9C2E4-F8FA-FBF3-3048-82D58D65B9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9E5208-97E1-CDD3-0646-62B2948769E6}"/>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5" name="フッター プレースホルダー 4">
            <a:extLst>
              <a:ext uri="{FF2B5EF4-FFF2-40B4-BE49-F238E27FC236}">
                <a16:creationId xmlns:a16="http://schemas.microsoft.com/office/drawing/2014/main" id="{F3920ED3-FB35-217D-7114-8E25A3661C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559963-4A7C-3D81-7E69-71AAF85F5D70}"/>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299856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E629C-BE4F-BFBB-071D-EDC877C0338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588F9D-588D-EA15-35CB-D2B1050E50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79A807-8F87-72C0-C2AD-E5A7C61C8EB9}"/>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5" name="フッター プレースホルダー 4">
            <a:extLst>
              <a:ext uri="{FF2B5EF4-FFF2-40B4-BE49-F238E27FC236}">
                <a16:creationId xmlns:a16="http://schemas.microsoft.com/office/drawing/2014/main" id="{CF15A82B-2CF0-2F4B-1657-D5D8F06253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E59F0F-0010-0A91-A47D-41DEBC83E844}"/>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370990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284BDE-6813-A025-20C0-6094463A084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F0C723-DAA4-9E43-773D-5E561DD531E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B99547-5F9D-BA44-9EF3-8FFBB5DA3E19}"/>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5" name="フッター プレースホルダー 4">
            <a:extLst>
              <a:ext uri="{FF2B5EF4-FFF2-40B4-BE49-F238E27FC236}">
                <a16:creationId xmlns:a16="http://schemas.microsoft.com/office/drawing/2014/main" id="{CEF6C6EC-19B4-3527-180A-4B9AC31CD8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4266C1-8004-1776-3634-F5CDE5FC1538}"/>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61000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2F7EA-7A4F-B71E-A310-198B8CCD37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2D28A5-EAAE-2567-D987-7FD6CC3BCBB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86C5D1-6B1C-8924-1C39-F9C02AE65E20}"/>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5" name="フッター プレースホルダー 4">
            <a:extLst>
              <a:ext uri="{FF2B5EF4-FFF2-40B4-BE49-F238E27FC236}">
                <a16:creationId xmlns:a16="http://schemas.microsoft.com/office/drawing/2014/main" id="{45DE59EA-EFC8-5B02-216E-4F7EF41BEF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25AD0B-EFFB-380A-F908-7CCFB1153F0B}"/>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39918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0EECF-98CD-5FB9-C70A-7F2014BC490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E88352-B6B4-0B2C-717A-4B5C8AA5EF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3B84CA7-3CB1-7BE4-4EEB-664EFFAF485D}"/>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5" name="フッター プレースホルダー 4">
            <a:extLst>
              <a:ext uri="{FF2B5EF4-FFF2-40B4-BE49-F238E27FC236}">
                <a16:creationId xmlns:a16="http://schemas.microsoft.com/office/drawing/2014/main" id="{BEDD1079-4061-48EA-05A1-3F6D081879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DC5B34-4F77-AA57-EC48-400D74B20D04}"/>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256831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F34402-425B-E972-BE3C-E240FE6C24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84B5ED-5A49-2F26-F9FC-752ACC17A2B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BB7BA0-1D8C-3AC1-B61E-018E92077EB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237BE09-EED9-A8F0-7C41-6234A6405E34}"/>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6" name="フッター プレースホルダー 5">
            <a:extLst>
              <a:ext uri="{FF2B5EF4-FFF2-40B4-BE49-F238E27FC236}">
                <a16:creationId xmlns:a16="http://schemas.microsoft.com/office/drawing/2014/main" id="{124C8979-7597-61C3-8C76-A08C3B2382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48CCC8-61AD-3F20-993B-B7562F12815E}"/>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79064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9EEC18-280F-F5F7-DC02-3D06190ACAC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76B627-46E3-537D-90CB-582CF46AC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60298C1-31DC-3F8D-9783-E717EBC911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C414B9-52EA-5CCB-9FD3-A7864CBF3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D9B442D-6D1A-F381-B375-2B1541E0E95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77BFF36-F907-D92C-DE3E-228217924935}"/>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8" name="フッター プレースホルダー 7">
            <a:extLst>
              <a:ext uri="{FF2B5EF4-FFF2-40B4-BE49-F238E27FC236}">
                <a16:creationId xmlns:a16="http://schemas.microsoft.com/office/drawing/2014/main" id="{29258B0A-B328-320D-E798-11F649F81FA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CE37E8-2692-74C1-6ACE-89162963E939}"/>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388475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1C5B7-DA81-EAF7-059F-E1E85052B43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20112F-C4B2-0BB5-715A-D02D16505091}"/>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4" name="フッター プレースホルダー 3">
            <a:extLst>
              <a:ext uri="{FF2B5EF4-FFF2-40B4-BE49-F238E27FC236}">
                <a16:creationId xmlns:a16="http://schemas.microsoft.com/office/drawing/2014/main" id="{FE7F7F0E-CE08-E961-AE51-B96CB6A776B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A9DC539-59FC-E50C-6535-18A604740F9F}"/>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366193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D6D3892-592A-BAB1-E0FD-F2A51F21B3B4}"/>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3" name="フッター プレースホルダー 2">
            <a:extLst>
              <a:ext uri="{FF2B5EF4-FFF2-40B4-BE49-F238E27FC236}">
                <a16:creationId xmlns:a16="http://schemas.microsoft.com/office/drawing/2014/main" id="{65A5AE24-E6B5-FBDE-A6EB-56E8AC25BC1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505C02F-A5DB-19B4-E161-25778107148B}"/>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43401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EB6349-AC80-D0FF-7BDA-123C8FF9C6E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560D1B-BDA3-3B0B-A579-7F7712BF0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7C8505-6974-7E91-7923-06D94C95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A2B3C56-F6AA-3AC0-11C6-978D0E184A5A}"/>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6" name="フッター プレースホルダー 5">
            <a:extLst>
              <a:ext uri="{FF2B5EF4-FFF2-40B4-BE49-F238E27FC236}">
                <a16:creationId xmlns:a16="http://schemas.microsoft.com/office/drawing/2014/main" id="{5C938513-1680-D31B-2185-719D66A96C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A77E2C-102C-FA15-518C-91A9B8F5AD3A}"/>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81133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166D76-D884-7091-3A44-C68FD6FF7C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652F9B-88F9-AFE6-A02D-179F3DE19A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DCED06B-48FA-B887-A311-0EE40E2EE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60CC35-6184-93FC-7BCC-F90D371FBB57}"/>
              </a:ext>
            </a:extLst>
          </p:cNvPr>
          <p:cNvSpPr>
            <a:spLocks noGrp="1"/>
          </p:cNvSpPr>
          <p:nvPr>
            <p:ph type="dt" sz="half" idx="10"/>
          </p:nvPr>
        </p:nvSpPr>
        <p:spPr/>
        <p:txBody>
          <a:bodyPr/>
          <a:lstStyle/>
          <a:p>
            <a:fld id="{B66A0114-04E9-4D70-9DC4-B61B615F43DE}" type="datetimeFigureOut">
              <a:rPr kumimoji="1" lang="ja-JP" altLang="en-US" smtClean="0"/>
              <a:t>2026/2/4</a:t>
            </a:fld>
            <a:endParaRPr kumimoji="1" lang="ja-JP" altLang="en-US"/>
          </a:p>
        </p:txBody>
      </p:sp>
      <p:sp>
        <p:nvSpPr>
          <p:cNvPr id="6" name="フッター プレースホルダー 5">
            <a:extLst>
              <a:ext uri="{FF2B5EF4-FFF2-40B4-BE49-F238E27FC236}">
                <a16:creationId xmlns:a16="http://schemas.microsoft.com/office/drawing/2014/main" id="{2BD9B5F6-A49F-5655-1E6A-85C2F2E904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6E5EC2-3A02-2C1A-A4F4-3F94EE239A35}"/>
              </a:ext>
            </a:extLst>
          </p:cNvPr>
          <p:cNvSpPr>
            <a:spLocks noGrp="1"/>
          </p:cNvSpPr>
          <p:nvPr>
            <p:ph type="sldNum" sz="quarter" idx="12"/>
          </p:nvPr>
        </p:nvSpPr>
        <p:spPr/>
        <p:txBody>
          <a:body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179424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312855-1AD6-F9DD-066F-12CAFC4D5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6105B3-9EBB-8B52-985C-F2E765B5A9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3231A8-EC94-6841-A2F7-720F2E7EF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6A0114-04E9-4D70-9DC4-B61B615F43DE}" type="datetimeFigureOut">
              <a:rPr kumimoji="1" lang="ja-JP" altLang="en-US" smtClean="0"/>
              <a:t>2026/2/4</a:t>
            </a:fld>
            <a:endParaRPr kumimoji="1" lang="ja-JP" altLang="en-US"/>
          </a:p>
        </p:txBody>
      </p:sp>
      <p:sp>
        <p:nvSpPr>
          <p:cNvPr id="5" name="フッター プレースホルダー 4">
            <a:extLst>
              <a:ext uri="{FF2B5EF4-FFF2-40B4-BE49-F238E27FC236}">
                <a16:creationId xmlns:a16="http://schemas.microsoft.com/office/drawing/2014/main" id="{2A638B0B-6232-EB55-B045-41198432C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AE7CF64-64DB-69DA-90CE-7CD549B40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C5C8CA-D979-44AC-B278-AFA192BD69D8}" type="slidenum">
              <a:rPr kumimoji="1" lang="ja-JP" altLang="en-US" smtClean="0"/>
              <a:t>‹#›</a:t>
            </a:fld>
            <a:endParaRPr kumimoji="1" lang="ja-JP" altLang="en-US"/>
          </a:p>
        </p:txBody>
      </p:sp>
    </p:spTree>
    <p:extLst>
      <p:ext uri="{BB962C8B-B14F-4D97-AF65-F5344CB8AC3E}">
        <p14:creationId xmlns:p14="http://schemas.microsoft.com/office/powerpoint/2010/main" val="374262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9BE6444-BA51-E100-8B99-505BA6CCC0D0}"/>
              </a:ext>
            </a:extLst>
          </p:cNvPr>
          <p:cNvPicPr>
            <a:picLocks noChangeAspect="1"/>
          </p:cNvPicPr>
          <p:nvPr/>
        </p:nvPicPr>
        <p:blipFill rotWithShape="1">
          <a:blip r:embed="rId2">
            <a:extLst>
              <a:ext uri="{28A0092B-C50C-407E-A947-70E740481C1C}">
                <a14:useLocalDpi xmlns:a14="http://schemas.microsoft.com/office/drawing/2010/main" val="0"/>
              </a:ext>
            </a:extLst>
          </a:blip>
          <a:srcRect l="16942" t="21495" r="-3232" b="8895"/>
          <a:stretch>
            <a:fillRect/>
          </a:stretch>
        </p:blipFill>
        <p:spPr bwMode="auto">
          <a:xfrm>
            <a:off x="263236" y="20782"/>
            <a:ext cx="12215910" cy="6676864"/>
          </a:xfrm>
          <a:prstGeom prst="rect">
            <a:avLst/>
          </a:prstGeom>
          <a:noFill/>
          <a:ln>
            <a:noFill/>
          </a:ln>
          <a:extLst>
            <a:ext uri="{53640926-AAD7-44D8-BBD7-CCE9431645EC}">
              <a14:shadowObscured xmlns:a14="http://schemas.microsoft.com/office/drawing/2010/main"/>
            </a:ext>
          </a:extLst>
        </p:spPr>
      </p:pic>
      <p:pic>
        <p:nvPicPr>
          <p:cNvPr id="8" name="図 7" descr="文字の書かれた紙&#10;&#10;AI 生成コンテンツは誤りを含む可能性があります。">
            <a:extLst>
              <a:ext uri="{FF2B5EF4-FFF2-40B4-BE49-F238E27FC236}">
                <a16:creationId xmlns:a16="http://schemas.microsoft.com/office/drawing/2014/main" id="{0ED35FF7-2CEE-E79C-7C35-C6C744B8BA35}"/>
              </a:ext>
            </a:extLst>
          </p:cNvPr>
          <p:cNvPicPr>
            <a:picLocks noChangeAspect="1"/>
          </p:cNvPicPr>
          <p:nvPr/>
        </p:nvPicPr>
        <p:blipFill>
          <a:blip r:embed="rId3"/>
          <a:stretch>
            <a:fillRect/>
          </a:stretch>
        </p:blipFill>
        <p:spPr>
          <a:xfrm>
            <a:off x="4940709" y="1772283"/>
            <a:ext cx="7008091" cy="4937977"/>
          </a:xfrm>
          <a:prstGeom prst="rect">
            <a:avLst/>
          </a:prstGeom>
        </p:spPr>
      </p:pic>
      <p:sp>
        <p:nvSpPr>
          <p:cNvPr id="10" name="テキスト ボックス 9">
            <a:extLst>
              <a:ext uri="{FF2B5EF4-FFF2-40B4-BE49-F238E27FC236}">
                <a16:creationId xmlns:a16="http://schemas.microsoft.com/office/drawing/2014/main" id="{9AEE9520-45A7-698C-C5AA-D6493C2CE0E3}"/>
              </a:ext>
            </a:extLst>
          </p:cNvPr>
          <p:cNvSpPr txBox="1"/>
          <p:nvPr/>
        </p:nvSpPr>
        <p:spPr>
          <a:xfrm>
            <a:off x="3255818" y="-35830"/>
            <a:ext cx="8162637" cy="1754326"/>
          </a:xfrm>
          <a:prstGeom prst="rect">
            <a:avLst/>
          </a:prstGeom>
          <a:noFill/>
        </p:spPr>
        <p:txBody>
          <a:bodyPr wrap="square">
            <a:spAutoFit/>
          </a:bodyPr>
          <a:lstStyle/>
          <a:p>
            <a:r>
              <a:rPr lang="en-US" altLang="ja-JP" sz="3600" b="1" i="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Texas A&amp;M University Turbomachinery Laboratory</a:t>
            </a:r>
            <a:r>
              <a:rPr lang="ja-JP" altLang="en-US" sz="3600" b="1" i="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en-US" altLang="ja-JP" sz="3600" b="1" i="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TEES</a:t>
            </a:r>
            <a:r>
              <a:rPr lang="ja-JP" altLang="en-US" sz="3600" b="1" i="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）によるワークショップ形式のセミナー</a:t>
            </a:r>
          </a:p>
        </p:txBody>
      </p:sp>
      <p:pic>
        <p:nvPicPr>
          <p:cNvPr id="11" name="図 10">
            <a:extLst>
              <a:ext uri="{FF2B5EF4-FFF2-40B4-BE49-F238E27FC236}">
                <a16:creationId xmlns:a16="http://schemas.microsoft.com/office/drawing/2014/main" id="{ADEBDA0A-D7FA-1E44-6767-4B2E73DC72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236" y="69275"/>
            <a:ext cx="804545" cy="1066800"/>
          </a:xfrm>
          <a:prstGeom prst="rect">
            <a:avLst/>
          </a:prstGeom>
          <a:noFill/>
          <a:ln>
            <a:noFill/>
          </a:ln>
        </p:spPr>
      </p:pic>
      <p:pic>
        <p:nvPicPr>
          <p:cNvPr id="13" name="図 12" descr="テキスト, メール&#10;&#10;AI 生成コンテンツは誤りを含む可能性があります。">
            <a:extLst>
              <a:ext uri="{FF2B5EF4-FFF2-40B4-BE49-F238E27FC236}">
                <a16:creationId xmlns:a16="http://schemas.microsoft.com/office/drawing/2014/main" id="{EAB0ECF4-4735-2CA9-FD37-B738E52384E0}"/>
              </a:ext>
            </a:extLst>
          </p:cNvPr>
          <p:cNvPicPr>
            <a:picLocks noChangeAspect="1"/>
          </p:cNvPicPr>
          <p:nvPr/>
        </p:nvPicPr>
        <p:blipFill>
          <a:blip r:embed="rId5"/>
          <a:stretch>
            <a:fillRect/>
          </a:stretch>
        </p:blipFill>
        <p:spPr>
          <a:xfrm>
            <a:off x="263236" y="5768843"/>
            <a:ext cx="4488873" cy="887630"/>
          </a:xfrm>
          <a:prstGeom prst="rect">
            <a:avLst/>
          </a:prstGeom>
        </p:spPr>
      </p:pic>
    </p:spTree>
    <p:extLst>
      <p:ext uri="{BB962C8B-B14F-4D97-AF65-F5344CB8AC3E}">
        <p14:creationId xmlns:p14="http://schemas.microsoft.com/office/powerpoint/2010/main" val="194146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E7AC-6157-87D1-257D-327CB5A043AD}"/>
            </a:ext>
          </a:extLst>
        </p:cNvPr>
        <p:cNvGrpSpPr/>
        <p:nvPr/>
      </p:nvGrpSpPr>
      <p:grpSpPr>
        <a:xfrm>
          <a:off x="0" y="0"/>
          <a:ext cx="0" cy="0"/>
          <a:chOff x="0" y="0"/>
          <a:chExt cx="0" cy="0"/>
        </a:xfrm>
      </p:grpSpPr>
      <p:pic>
        <p:nvPicPr>
          <p:cNvPr id="4" name="図 3" descr="ダイアグラム, 概略図&#10;&#10;AI 生成コンテンツは誤りを含む可能性があります。">
            <a:extLst>
              <a:ext uri="{FF2B5EF4-FFF2-40B4-BE49-F238E27FC236}">
                <a16:creationId xmlns:a16="http://schemas.microsoft.com/office/drawing/2014/main" id="{15F64058-AE66-F19D-31AB-2870081E0EC7}"/>
              </a:ext>
            </a:extLst>
          </p:cNvPr>
          <p:cNvPicPr>
            <a:picLocks noChangeAspect="1"/>
          </p:cNvPicPr>
          <p:nvPr/>
        </p:nvPicPr>
        <p:blipFill>
          <a:blip r:embed="rId2"/>
          <a:stretch>
            <a:fillRect/>
          </a:stretch>
        </p:blipFill>
        <p:spPr>
          <a:xfrm>
            <a:off x="40432" y="0"/>
            <a:ext cx="12111135" cy="6858000"/>
          </a:xfrm>
          <a:prstGeom prst="rect">
            <a:avLst/>
          </a:prstGeom>
        </p:spPr>
      </p:pic>
      <p:sp>
        <p:nvSpPr>
          <p:cNvPr id="13" name="正方形/長方形 12">
            <a:extLst>
              <a:ext uri="{FF2B5EF4-FFF2-40B4-BE49-F238E27FC236}">
                <a16:creationId xmlns:a16="http://schemas.microsoft.com/office/drawing/2014/main" id="{2465A462-DDC8-9D93-695B-5D46C2B63C55}"/>
              </a:ext>
            </a:extLst>
          </p:cNvPr>
          <p:cNvSpPr/>
          <p:nvPr/>
        </p:nvSpPr>
        <p:spPr>
          <a:xfrm>
            <a:off x="9720096" y="3088640"/>
            <a:ext cx="991496" cy="457200"/>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
            <a:extLst>
              <a:ext uri="{FF2B5EF4-FFF2-40B4-BE49-F238E27FC236}">
                <a16:creationId xmlns:a16="http://schemas.microsoft.com/office/drawing/2014/main" id="{E9D799E1-5B45-6ADD-18FE-2CF7714886E0}"/>
              </a:ext>
            </a:extLst>
          </p:cNvPr>
          <p:cNvSpPr txBox="1"/>
          <p:nvPr/>
        </p:nvSpPr>
        <p:spPr>
          <a:xfrm>
            <a:off x="7924800" y="3434080"/>
            <a:ext cx="1219200" cy="524510"/>
          </a:xfrm>
          <a:prstGeom prst="rect">
            <a:avLst/>
          </a:prstGeom>
          <a:solidFill>
            <a:srgbClr val="800000"/>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ja-JP" altLang="en-US" sz="1400" b="1" kern="100" dirty="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展示</a:t>
            </a:r>
            <a:r>
              <a:rPr lang="ja-JP" sz="1400" b="1" kern="100" dirty="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会場</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ctr">
              <a:buNone/>
            </a:pPr>
            <a:r>
              <a:rPr lang="en-US" sz="1400" b="1" kern="100" dirty="0">
                <a:solidFill>
                  <a:schemeClr val="bg1"/>
                </a:solidFill>
                <a:effectLst/>
                <a:latin typeface="Meiryo UI" panose="020B0604030504040204" pitchFamily="50" charset="-128"/>
                <a:ea typeface="游明朝" panose="02020400000000000000" pitchFamily="18" charset="-128"/>
                <a:cs typeface="Times New Roman" panose="02020603050405020304" pitchFamily="18" charset="0"/>
              </a:rPr>
              <a:t>2/26-2/27</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250E0803-68AA-09FB-554E-EF74A49E4E82}"/>
              </a:ext>
            </a:extLst>
          </p:cNvPr>
          <p:cNvCxnSpPr>
            <a:cxnSpLocks/>
            <a:endCxn id="13" idx="1"/>
          </p:cNvCxnSpPr>
          <p:nvPr/>
        </p:nvCxnSpPr>
        <p:spPr>
          <a:xfrm flipV="1">
            <a:off x="9144000" y="3317240"/>
            <a:ext cx="576096" cy="278295"/>
          </a:xfrm>
          <a:prstGeom prst="straightConnector1">
            <a:avLst/>
          </a:prstGeom>
          <a:ln w="38100">
            <a:solidFill>
              <a:schemeClr val="bg2">
                <a:lumMod val="50000"/>
              </a:schemeClr>
            </a:solidFill>
            <a:headEnd w="med" len="lg"/>
            <a:tailEnd type="triangle" w="lg" len="lg"/>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2E72E4E6-4D67-42CA-6253-5EDBE44DE812}"/>
              </a:ext>
            </a:extLst>
          </p:cNvPr>
          <p:cNvSpPr txBox="1"/>
          <p:nvPr/>
        </p:nvSpPr>
        <p:spPr>
          <a:xfrm>
            <a:off x="8497331" y="3958590"/>
            <a:ext cx="990600" cy="95410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201</a:t>
            </a:r>
            <a:r>
              <a:rPr kumimoji="1" lang="ja-JP" altLang="en-US" sz="1400" b="1" dirty="0">
                <a:latin typeface="Meiryo UI" panose="020B0604030504040204" pitchFamily="50" charset="-128"/>
                <a:ea typeface="Meiryo UI" panose="020B0604030504040204" pitchFamily="50" charset="-128"/>
              </a:rPr>
              <a:t>教室の半分を展示会場とします</a:t>
            </a:r>
          </a:p>
        </p:txBody>
      </p:sp>
      <p:cxnSp>
        <p:nvCxnSpPr>
          <p:cNvPr id="2" name="直線矢印コネクタ 1">
            <a:extLst>
              <a:ext uri="{FF2B5EF4-FFF2-40B4-BE49-F238E27FC236}">
                <a16:creationId xmlns:a16="http://schemas.microsoft.com/office/drawing/2014/main" id="{8591030A-F335-6C46-9C92-BFC9F9258F2C}"/>
              </a:ext>
            </a:extLst>
          </p:cNvPr>
          <p:cNvCxnSpPr>
            <a:cxnSpLocks/>
          </p:cNvCxnSpPr>
          <p:nvPr/>
        </p:nvCxnSpPr>
        <p:spPr>
          <a:xfrm flipH="1">
            <a:off x="10647158" y="2716224"/>
            <a:ext cx="400946" cy="0"/>
          </a:xfrm>
          <a:prstGeom prst="straightConnector1">
            <a:avLst/>
          </a:prstGeom>
          <a:ln w="38100">
            <a:solidFill>
              <a:schemeClr val="bg2">
                <a:lumMod val="50000"/>
              </a:schemeClr>
            </a:solidFill>
            <a:headEnd w="med" len="lg"/>
            <a:tailEnd type="triangle" w="lg" len="lg"/>
          </a:ln>
        </p:spPr>
        <p:style>
          <a:lnRef idx="2">
            <a:schemeClr val="accent1"/>
          </a:lnRef>
          <a:fillRef idx="0">
            <a:schemeClr val="accent1"/>
          </a:fillRef>
          <a:effectRef idx="1">
            <a:schemeClr val="accent1"/>
          </a:effectRef>
          <a:fontRef idx="minor">
            <a:schemeClr val="tx1"/>
          </a:fontRef>
        </p:style>
      </p:cxnSp>
      <p:sp>
        <p:nvSpPr>
          <p:cNvPr id="6" name="テキスト ボックス 2">
            <a:extLst>
              <a:ext uri="{FF2B5EF4-FFF2-40B4-BE49-F238E27FC236}">
                <a16:creationId xmlns:a16="http://schemas.microsoft.com/office/drawing/2014/main" id="{74E1FCAA-0853-AB05-BCEA-0E880BBE0105}"/>
              </a:ext>
            </a:extLst>
          </p:cNvPr>
          <p:cNvSpPr txBox="1"/>
          <p:nvPr/>
        </p:nvSpPr>
        <p:spPr>
          <a:xfrm>
            <a:off x="10932367" y="2453969"/>
            <a:ext cx="1219200" cy="524510"/>
          </a:xfrm>
          <a:prstGeom prst="rect">
            <a:avLst/>
          </a:prstGeom>
          <a:solidFill>
            <a:srgbClr val="800000"/>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ja-JP" altLang="en-US" sz="1400" b="1" kern="100" dirty="0">
                <a:solidFill>
                  <a:schemeClr val="bg1"/>
                </a:solidFill>
                <a:latin typeface="游明朝" panose="02020400000000000000" pitchFamily="18" charset="-128"/>
                <a:ea typeface="Meiryo UI" panose="020B0604030504040204" pitchFamily="50" charset="-128"/>
                <a:cs typeface="Times New Roman" panose="02020603050405020304" pitchFamily="18" charset="0"/>
              </a:rPr>
              <a:t>セミナー</a:t>
            </a:r>
            <a:r>
              <a:rPr lang="ja-JP" sz="1400" b="1" kern="100" dirty="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会場</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ctr">
              <a:buNone/>
            </a:pPr>
            <a:r>
              <a:rPr lang="en-US" sz="1400" b="1" kern="100" dirty="0">
                <a:solidFill>
                  <a:schemeClr val="bg1"/>
                </a:solidFill>
                <a:effectLst/>
                <a:latin typeface="Meiryo UI" panose="020B0604030504040204" pitchFamily="50" charset="-128"/>
                <a:ea typeface="游明朝" panose="02020400000000000000" pitchFamily="18" charset="-128"/>
                <a:cs typeface="Times New Roman" panose="02020603050405020304" pitchFamily="18" charset="0"/>
              </a:rPr>
              <a:t>2/26-2/27</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0" name="直線矢印コネクタ 9">
            <a:extLst>
              <a:ext uri="{FF2B5EF4-FFF2-40B4-BE49-F238E27FC236}">
                <a16:creationId xmlns:a16="http://schemas.microsoft.com/office/drawing/2014/main" id="{C199BF4C-0EE6-2944-1311-377D03334213}"/>
              </a:ext>
            </a:extLst>
          </p:cNvPr>
          <p:cNvCxnSpPr>
            <a:cxnSpLocks/>
          </p:cNvCxnSpPr>
          <p:nvPr/>
        </p:nvCxnSpPr>
        <p:spPr>
          <a:xfrm flipH="1">
            <a:off x="10619276" y="4089184"/>
            <a:ext cx="400946" cy="0"/>
          </a:xfrm>
          <a:prstGeom prst="straightConnector1">
            <a:avLst/>
          </a:prstGeom>
          <a:ln w="38100">
            <a:solidFill>
              <a:schemeClr val="bg2">
                <a:lumMod val="50000"/>
              </a:schemeClr>
            </a:solidFill>
            <a:headEnd w="med" len="lg"/>
            <a:tailEnd type="triangle" w="lg" len="lg"/>
          </a:ln>
        </p:spPr>
        <p:style>
          <a:lnRef idx="2">
            <a:schemeClr val="accent1"/>
          </a:lnRef>
          <a:fillRef idx="0">
            <a:schemeClr val="accent1"/>
          </a:fillRef>
          <a:effectRef idx="1">
            <a:schemeClr val="accent1"/>
          </a:effectRef>
          <a:fontRef idx="minor">
            <a:schemeClr val="tx1"/>
          </a:fontRef>
        </p:style>
      </p:cxnSp>
      <p:sp>
        <p:nvSpPr>
          <p:cNvPr id="15" name="テキスト ボックス 2">
            <a:extLst>
              <a:ext uri="{FF2B5EF4-FFF2-40B4-BE49-F238E27FC236}">
                <a16:creationId xmlns:a16="http://schemas.microsoft.com/office/drawing/2014/main" id="{9DD6524E-0869-194E-DD05-3FE8293ADA8A}"/>
              </a:ext>
            </a:extLst>
          </p:cNvPr>
          <p:cNvSpPr txBox="1"/>
          <p:nvPr/>
        </p:nvSpPr>
        <p:spPr>
          <a:xfrm>
            <a:off x="3485072" y="4173387"/>
            <a:ext cx="1393410" cy="954107"/>
          </a:xfrm>
          <a:prstGeom prst="rect">
            <a:avLst/>
          </a:prstGeom>
          <a:solidFill>
            <a:srgbClr val="800000"/>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ja-JP" altLang="en-US" sz="1400" b="1" kern="100" dirty="0">
                <a:solidFill>
                  <a:schemeClr val="bg1"/>
                </a:solidFill>
                <a:latin typeface="游明朝" panose="02020400000000000000" pitchFamily="18" charset="-128"/>
                <a:ea typeface="Meiryo UI" panose="020B0604030504040204" pitchFamily="50" charset="-128"/>
                <a:cs typeface="Times New Roman" panose="02020603050405020304" pitchFamily="18" charset="0"/>
              </a:rPr>
              <a:t>レセプション</a:t>
            </a:r>
            <a:r>
              <a:rPr lang="ja-JP" sz="1400" b="1" kern="100" dirty="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会場</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ctr">
              <a:buNone/>
            </a:pPr>
            <a:r>
              <a:rPr lang="en-US" sz="1400" b="1" kern="100" dirty="0">
                <a:solidFill>
                  <a:schemeClr val="bg1"/>
                </a:solidFill>
                <a:effectLst/>
                <a:latin typeface="Meiryo UI" panose="020B0604030504040204" pitchFamily="50" charset="-128"/>
                <a:ea typeface="游明朝" panose="02020400000000000000" pitchFamily="18" charset="-128"/>
                <a:cs typeface="Times New Roman" panose="02020603050405020304" pitchFamily="18" charset="0"/>
              </a:rPr>
              <a:t>2/26</a:t>
            </a:r>
            <a:r>
              <a:rPr lang="ja-JP" altLang="en-US" sz="1400" b="1" kern="100" dirty="0">
                <a:solidFill>
                  <a:schemeClr val="bg1"/>
                </a:solidFill>
                <a:effectLst/>
                <a:latin typeface="Meiryo UI" panose="020B0604030504040204" pitchFamily="50" charset="-128"/>
                <a:ea typeface="游明朝" panose="02020400000000000000" pitchFamily="18" charset="-128"/>
                <a:cs typeface="Times New Roman" panose="02020603050405020304" pitchFamily="18" charset="0"/>
              </a:rPr>
              <a:t>　</a:t>
            </a:r>
            <a:endParaRPr lang="en-US" altLang="ja-JP" sz="1400" b="1" kern="100" dirty="0">
              <a:solidFill>
                <a:schemeClr val="bg1"/>
              </a:solidFill>
              <a:effectLst/>
              <a:latin typeface="Meiryo UI" panose="020B0604030504040204" pitchFamily="50" charset="-128"/>
              <a:ea typeface="游明朝" panose="02020400000000000000" pitchFamily="18" charset="-128"/>
              <a:cs typeface="Times New Roman" panose="02020603050405020304" pitchFamily="18" charset="0"/>
            </a:endParaRPr>
          </a:p>
          <a:p>
            <a:pPr algn="ctr">
              <a:buNone/>
            </a:pPr>
            <a:r>
              <a:rPr lang="en-US" altLang="ja-JP" sz="1400" b="1" kern="100" dirty="0">
                <a:solidFill>
                  <a:schemeClr val="bg1"/>
                </a:solidFill>
                <a:effectLst/>
                <a:latin typeface="Meiryo UI" panose="020B0604030504040204" pitchFamily="50" charset="-128"/>
                <a:ea typeface="游明朝" panose="02020400000000000000" pitchFamily="18" charset="-128"/>
                <a:cs typeface="Times New Roman" panose="02020603050405020304" pitchFamily="18" charset="0"/>
              </a:rPr>
              <a:t>18:30</a:t>
            </a:r>
            <a:r>
              <a:rPr lang="ja-JP" altLang="en-US" sz="1400" b="1" kern="100" dirty="0">
                <a:solidFill>
                  <a:schemeClr val="bg1"/>
                </a:solidFill>
                <a:effectLst/>
                <a:latin typeface="Meiryo UI" panose="020B0604030504040204" pitchFamily="50" charset="-128"/>
                <a:ea typeface="游明朝" panose="02020400000000000000" pitchFamily="18" charset="-128"/>
                <a:cs typeface="Times New Roman" panose="02020603050405020304" pitchFamily="18" charset="0"/>
              </a:rPr>
              <a:t>～</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6101686-9B3D-0EE5-3DAE-288A2E1C5B82}"/>
              </a:ext>
            </a:extLst>
          </p:cNvPr>
          <p:cNvSpPr txBox="1"/>
          <p:nvPr/>
        </p:nvSpPr>
        <p:spPr>
          <a:xfrm>
            <a:off x="4475181" y="-108812"/>
            <a:ext cx="6236411" cy="1107996"/>
          </a:xfrm>
          <a:prstGeom prst="rect">
            <a:avLst/>
          </a:prstGeom>
          <a:noFill/>
        </p:spPr>
        <p:txBody>
          <a:bodyPr wrap="square" rtlCol="0">
            <a:spAutoFit/>
          </a:bodyPr>
          <a:lstStyle/>
          <a:p>
            <a:r>
              <a:rPr kumimoji="1" lang="en-US" altLang="ja-JP" sz="66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Calibri" panose="020F0502020204030204" pitchFamily="34" charset="0"/>
              </a:rPr>
              <a:t>SEMINAR VENUE</a:t>
            </a:r>
            <a:endParaRPr kumimoji="1" lang="ja-JP" altLang="en-US" sz="66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Calibri" panose="020F0502020204030204" pitchFamily="34" charset="0"/>
            </a:endParaRPr>
          </a:p>
        </p:txBody>
      </p:sp>
      <p:sp>
        <p:nvSpPr>
          <p:cNvPr id="9" name="テキスト ボックス 2">
            <a:extLst>
              <a:ext uri="{FF2B5EF4-FFF2-40B4-BE49-F238E27FC236}">
                <a16:creationId xmlns:a16="http://schemas.microsoft.com/office/drawing/2014/main" id="{6E246C71-1A19-DBCF-5B46-40FDB744C5CC}"/>
              </a:ext>
            </a:extLst>
          </p:cNvPr>
          <p:cNvSpPr txBox="1"/>
          <p:nvPr/>
        </p:nvSpPr>
        <p:spPr>
          <a:xfrm>
            <a:off x="10932367" y="3826929"/>
            <a:ext cx="1219200" cy="524510"/>
          </a:xfrm>
          <a:prstGeom prst="rect">
            <a:avLst/>
          </a:prstGeom>
          <a:solidFill>
            <a:srgbClr val="800000"/>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ja-JP" altLang="en-US" sz="1400" b="1" kern="100" dirty="0">
                <a:solidFill>
                  <a:schemeClr val="bg1"/>
                </a:solidFill>
                <a:latin typeface="游明朝" panose="02020400000000000000" pitchFamily="18" charset="-128"/>
                <a:ea typeface="Meiryo UI" panose="020B0604030504040204" pitchFamily="50" charset="-128"/>
                <a:cs typeface="Times New Roman" panose="02020603050405020304" pitchFamily="18" charset="0"/>
              </a:rPr>
              <a:t>セミナー</a:t>
            </a:r>
            <a:r>
              <a:rPr lang="ja-JP" sz="1400" b="1" kern="100" dirty="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会場</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ctr">
              <a:buNone/>
            </a:pPr>
            <a:r>
              <a:rPr lang="en-US" sz="1400" b="1" kern="100" dirty="0">
                <a:solidFill>
                  <a:schemeClr val="bg1"/>
                </a:solidFill>
                <a:effectLst/>
                <a:latin typeface="Meiryo UI" panose="020B0604030504040204" pitchFamily="50" charset="-128"/>
                <a:ea typeface="游明朝" panose="02020400000000000000" pitchFamily="18" charset="-128"/>
                <a:cs typeface="Times New Roman" panose="02020603050405020304" pitchFamily="18" charset="0"/>
              </a:rPr>
              <a:t>2/26</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0279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D482BE3-109D-6551-EE2B-C991D0121A57}"/>
              </a:ext>
            </a:extLst>
          </p:cNvPr>
          <p:cNvSpPr txBox="1"/>
          <p:nvPr/>
        </p:nvSpPr>
        <p:spPr>
          <a:xfrm>
            <a:off x="993290" y="204395"/>
            <a:ext cx="10363199" cy="6093976"/>
          </a:xfrm>
          <a:prstGeom prst="rect">
            <a:avLst/>
          </a:prstGeom>
          <a:noFill/>
        </p:spPr>
        <p:txBody>
          <a:bodyPr wrap="square">
            <a:spAutoFit/>
          </a:bodyPr>
          <a:lstStyle/>
          <a:p>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開催日時・場所</a:t>
            </a:r>
            <a:r>
              <a:rPr lang="en-US" altLang="ja-JP" sz="2000" b="1" dirty="0">
                <a:latin typeface="BIZ UDゴシック" panose="020B0400000000000000" pitchFamily="49" charset="-128"/>
                <a:ea typeface="BIZ UDゴシック" panose="020B0400000000000000" pitchFamily="49" charset="-128"/>
              </a:rPr>
              <a:t>】</a:t>
            </a:r>
          </a:p>
          <a:p>
            <a:r>
              <a:rPr lang="ja-JP" altLang="en-US" sz="2000" b="1" dirty="0">
                <a:latin typeface="BIZ UDゴシック" panose="020B0400000000000000" pitchFamily="49" charset="-128"/>
                <a:ea typeface="BIZ UDゴシック" panose="020B0400000000000000" pitchFamily="49" charset="-128"/>
              </a:rPr>
              <a:t>日時： </a:t>
            </a:r>
            <a:r>
              <a:rPr lang="en-US" altLang="ja-JP" sz="2000" b="1" dirty="0">
                <a:latin typeface="BIZ UDゴシック" panose="020B0400000000000000" pitchFamily="49" charset="-128"/>
                <a:ea typeface="BIZ UDゴシック" panose="020B0400000000000000" pitchFamily="49" charset="-128"/>
              </a:rPr>
              <a:t>2026</a:t>
            </a:r>
            <a:r>
              <a:rPr lang="ja-JP" altLang="en-US" sz="2000" b="1" dirty="0">
                <a:latin typeface="BIZ UDゴシック" panose="020B0400000000000000" pitchFamily="49" charset="-128"/>
                <a:ea typeface="BIZ UDゴシック" panose="020B0400000000000000" pitchFamily="49" charset="-128"/>
              </a:rPr>
              <a:t>年</a:t>
            </a:r>
            <a:r>
              <a:rPr lang="en-US" altLang="ja-JP" sz="2000" b="1" dirty="0">
                <a:latin typeface="BIZ UDゴシック" panose="020B0400000000000000" pitchFamily="49" charset="-128"/>
                <a:ea typeface="BIZ UDゴシック" panose="020B0400000000000000" pitchFamily="49" charset="-128"/>
              </a:rPr>
              <a:t>2</a:t>
            </a:r>
            <a:r>
              <a:rPr lang="ja-JP" altLang="en-US" sz="2000" b="1" dirty="0">
                <a:latin typeface="BIZ UDゴシック" panose="020B0400000000000000" pitchFamily="49" charset="-128"/>
                <a:ea typeface="BIZ UDゴシック" panose="020B0400000000000000" pitchFamily="49" charset="-128"/>
              </a:rPr>
              <a:t>月</a:t>
            </a:r>
            <a:r>
              <a:rPr lang="en-US" altLang="ja-JP" sz="2000" b="1" dirty="0">
                <a:latin typeface="BIZ UDゴシック" panose="020B0400000000000000" pitchFamily="49" charset="-128"/>
                <a:ea typeface="BIZ UDゴシック" panose="020B0400000000000000" pitchFamily="49" charset="-128"/>
              </a:rPr>
              <a:t>26</a:t>
            </a:r>
            <a:r>
              <a:rPr lang="ja-JP" altLang="en-US" sz="2000" b="1" dirty="0">
                <a:latin typeface="BIZ UDゴシック" panose="020B0400000000000000" pitchFamily="49" charset="-128"/>
                <a:ea typeface="BIZ UDゴシック" panose="020B0400000000000000" pitchFamily="49" charset="-128"/>
              </a:rPr>
              <a:t>日（木）</a:t>
            </a:r>
            <a:r>
              <a:rPr lang="en-US" altLang="ja-JP" sz="2000" b="1" dirty="0">
                <a:latin typeface="BIZ UDゴシック" panose="020B0400000000000000" pitchFamily="49" charset="-128"/>
                <a:ea typeface="BIZ UDゴシック" panose="020B0400000000000000" pitchFamily="49" charset="-128"/>
              </a:rPr>
              <a:t>– 27</a:t>
            </a:r>
            <a:r>
              <a:rPr lang="ja-JP" altLang="en-US" sz="2000" b="1" dirty="0">
                <a:latin typeface="BIZ UDゴシック" panose="020B0400000000000000" pitchFamily="49" charset="-128"/>
                <a:ea typeface="BIZ UDゴシック" panose="020B0400000000000000" pitchFamily="49" charset="-128"/>
              </a:rPr>
              <a:t>日（金）</a:t>
            </a:r>
          </a:p>
          <a:p>
            <a:r>
              <a:rPr lang="ja-JP" altLang="en-US" sz="2000" b="1" dirty="0">
                <a:latin typeface="BIZ UDゴシック" panose="020B0400000000000000" pitchFamily="49" charset="-128"/>
                <a:ea typeface="BIZ UDゴシック" panose="020B0400000000000000" pitchFamily="49" charset="-128"/>
              </a:rPr>
              <a:t>場所： 早稲田大学・西早稲田キャンパス</a:t>
            </a:r>
            <a:r>
              <a:rPr lang="en-US" altLang="ja-JP" sz="2000" b="1" dirty="0">
                <a:latin typeface="BIZ UDゴシック" panose="020B0400000000000000" pitchFamily="49" charset="-128"/>
                <a:ea typeface="BIZ UDゴシック" panose="020B0400000000000000" pitchFamily="49" charset="-128"/>
              </a:rPr>
              <a:t>63</a:t>
            </a:r>
            <a:r>
              <a:rPr lang="ja-JP" altLang="en-US" sz="2000" b="1" dirty="0">
                <a:latin typeface="BIZ UDゴシック" panose="020B0400000000000000" pitchFamily="49" charset="-128"/>
                <a:ea typeface="BIZ UDゴシック" panose="020B0400000000000000" pitchFamily="49" charset="-128"/>
              </a:rPr>
              <a:t>号館 </a:t>
            </a:r>
            <a:r>
              <a:rPr lang="en-US" altLang="ja-JP" sz="2000" b="1" dirty="0">
                <a:latin typeface="BIZ UDゴシック" panose="020B0400000000000000" pitchFamily="49" charset="-128"/>
                <a:ea typeface="BIZ UDゴシック" panose="020B0400000000000000" pitchFamily="49" charset="-128"/>
              </a:rPr>
              <a:t>2</a:t>
            </a:r>
            <a:r>
              <a:rPr lang="ja-JP" altLang="en-US" sz="2000" b="1" dirty="0">
                <a:latin typeface="BIZ UDゴシック" panose="020B0400000000000000" pitchFamily="49" charset="-128"/>
                <a:ea typeface="BIZ UDゴシック" panose="020B0400000000000000" pitchFamily="49" charset="-128"/>
              </a:rPr>
              <a:t>階 </a:t>
            </a:r>
            <a:r>
              <a:rPr lang="en-US" altLang="ja-JP" sz="2000" b="1" dirty="0">
                <a:latin typeface="BIZ UDゴシック" panose="020B0400000000000000" pitchFamily="49" charset="-128"/>
                <a:ea typeface="BIZ UDゴシック" panose="020B0400000000000000" pitchFamily="49" charset="-128"/>
              </a:rPr>
              <a:t>201</a:t>
            </a:r>
            <a:r>
              <a:rPr lang="ja-JP" altLang="en-US" sz="2000" b="1" dirty="0">
                <a:latin typeface="BIZ UDゴシック" panose="020B0400000000000000" pitchFamily="49" charset="-128"/>
                <a:ea typeface="BIZ UDゴシック" panose="020B0400000000000000" pitchFamily="49" charset="-128"/>
              </a:rPr>
              <a:t>、</a:t>
            </a:r>
            <a:r>
              <a:rPr lang="en-US" altLang="ja-JP" sz="2000" b="1" dirty="0">
                <a:latin typeface="BIZ UDゴシック" panose="020B0400000000000000" pitchFamily="49" charset="-128"/>
                <a:ea typeface="BIZ UDゴシック" panose="020B0400000000000000" pitchFamily="49" charset="-128"/>
              </a:rPr>
              <a:t>202</a:t>
            </a:r>
            <a:r>
              <a:rPr lang="ja-JP" altLang="en-US" sz="2000" b="1" dirty="0">
                <a:latin typeface="BIZ UDゴシック" panose="020B0400000000000000" pitchFamily="49" charset="-128"/>
                <a:ea typeface="BIZ UDゴシック" panose="020B0400000000000000" pitchFamily="49" charset="-128"/>
              </a:rPr>
              <a:t>教室</a:t>
            </a:r>
          </a:p>
          <a:p>
            <a:endParaRPr lang="ja-JP" altLang="en-US" sz="2000" b="1" dirty="0">
              <a:latin typeface="BIZ UDゴシック" panose="020B0400000000000000" pitchFamily="49" charset="-128"/>
              <a:ea typeface="BIZ UDゴシック" panose="020B0400000000000000" pitchFamily="49" charset="-128"/>
            </a:endParaRPr>
          </a:p>
          <a:p>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主催</a:t>
            </a:r>
            <a:r>
              <a:rPr lang="en-US" altLang="ja-JP" sz="2000" b="1" dirty="0">
                <a:latin typeface="BIZ UDゴシック" panose="020B0400000000000000" pitchFamily="49" charset="-128"/>
                <a:ea typeface="BIZ UDゴシック" panose="020B0400000000000000" pitchFamily="49" charset="-128"/>
              </a:rPr>
              <a:t>】</a:t>
            </a:r>
          </a:p>
          <a:p>
            <a:r>
              <a:rPr lang="ja-JP" altLang="en-US" sz="2000" b="1" dirty="0">
                <a:latin typeface="BIZ UDゴシック" panose="020B0400000000000000" pitchFamily="49" charset="-128"/>
                <a:ea typeface="BIZ UDゴシック" panose="020B0400000000000000" pitchFamily="49" charset="-128"/>
              </a:rPr>
              <a:t>・</a:t>
            </a:r>
            <a:r>
              <a:rPr lang="en-US" altLang="ja-JP" sz="2000" b="1" dirty="0">
                <a:latin typeface="BIZ UDゴシック" panose="020B0400000000000000" pitchFamily="49" charset="-128"/>
                <a:ea typeface="BIZ UDゴシック" panose="020B0400000000000000" pitchFamily="49" charset="-128"/>
              </a:rPr>
              <a:t>Texas A&amp;M Engineering Experiment Station (TEES)</a:t>
            </a:r>
          </a:p>
          <a:p>
            <a:r>
              <a:rPr lang="ja-JP" altLang="en-US" sz="2000" b="1" dirty="0">
                <a:latin typeface="BIZ UDゴシック" panose="020B0400000000000000" pitchFamily="49" charset="-128"/>
                <a:ea typeface="BIZ UDゴシック" panose="020B0400000000000000" pitchFamily="49" charset="-128"/>
              </a:rPr>
              <a:t>・</a:t>
            </a:r>
            <a:r>
              <a:rPr lang="en-US" altLang="ja-JP" sz="2000" b="1" dirty="0">
                <a:latin typeface="BIZ UDゴシック" panose="020B0400000000000000" pitchFamily="49" charset="-128"/>
                <a:ea typeface="BIZ UDゴシック" panose="020B0400000000000000" pitchFamily="49" charset="-128"/>
              </a:rPr>
              <a:t>Turbomachinery Laboratory, Texas A&amp;M University</a:t>
            </a:r>
          </a:p>
          <a:p>
            <a:r>
              <a:rPr lang="ja-JP" altLang="en-US" sz="2000" b="1" dirty="0">
                <a:latin typeface="BIZ UDゴシック" panose="020B0400000000000000" pitchFamily="49" charset="-128"/>
                <a:ea typeface="BIZ UDゴシック" panose="020B0400000000000000" pitchFamily="49" charset="-128"/>
              </a:rPr>
              <a:t>・ターボ機械協会</a:t>
            </a:r>
          </a:p>
          <a:p>
            <a:endParaRPr lang="ja-JP" altLang="en-US" sz="2000" b="1" dirty="0">
              <a:latin typeface="BIZ UDゴシック" panose="020B0400000000000000" pitchFamily="49" charset="-128"/>
              <a:ea typeface="BIZ UDゴシック" panose="020B0400000000000000" pitchFamily="49" charset="-128"/>
            </a:endParaRPr>
          </a:p>
          <a:p>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登録費用</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（消費税込み）</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err="1">
                <a:latin typeface="BIZ UDゴシック" panose="020B0400000000000000" pitchFamily="49" charset="-128"/>
                <a:ea typeface="BIZ UDゴシック" panose="020B0400000000000000" pitchFamily="49" charset="-128"/>
              </a:rPr>
              <a:t>i</a:t>
            </a:r>
            <a:r>
              <a:rPr lang="en-US" altLang="ja-JP" sz="2000" b="1" dirty="0">
                <a:latin typeface="BIZ UDゴシック" panose="020B0400000000000000" pitchFamily="49" charset="-128"/>
                <a:ea typeface="BIZ UDゴシック" panose="020B0400000000000000" pitchFamily="49" charset="-128"/>
              </a:rPr>
              <a:t>. </a:t>
            </a:r>
            <a:r>
              <a:rPr lang="ja-JP" altLang="en-US" sz="2000" b="1" dirty="0">
                <a:latin typeface="BIZ UDゴシック" panose="020B0400000000000000" pitchFamily="49" charset="-128"/>
                <a:ea typeface="BIZ UDゴシック" panose="020B0400000000000000" pitchFamily="49" charset="-128"/>
              </a:rPr>
              <a:t>特別会員・一般</a:t>
            </a:r>
            <a:r>
              <a:rPr lang="en-US" altLang="ja-JP" sz="2000" b="1" dirty="0">
                <a:latin typeface="BIZ UDゴシック" panose="020B0400000000000000" pitchFamily="49" charset="-128"/>
                <a:ea typeface="BIZ UDゴシック" panose="020B0400000000000000" pitchFamily="49" charset="-128"/>
              </a:rPr>
              <a:t>		132,000 </a:t>
            </a:r>
            <a:r>
              <a:rPr lang="ja-JP" altLang="en-US" sz="2000" b="1" dirty="0">
                <a:latin typeface="BIZ UDゴシック" panose="020B0400000000000000" pitchFamily="49" charset="-128"/>
                <a:ea typeface="BIZ UDゴシック" panose="020B0400000000000000" pitchFamily="49" charset="-128"/>
              </a:rPr>
              <a:t>円</a:t>
            </a:r>
          </a:p>
          <a:p>
            <a:r>
              <a:rPr lang="en-US" altLang="ja-JP" sz="2000" b="1" dirty="0">
                <a:latin typeface="BIZ UDゴシック" panose="020B0400000000000000" pitchFamily="49" charset="-128"/>
                <a:ea typeface="BIZ UDゴシック" panose="020B0400000000000000" pitchFamily="49" charset="-128"/>
              </a:rPr>
              <a:t>ii. </a:t>
            </a:r>
            <a:r>
              <a:rPr lang="ja-JP" altLang="en-US" sz="2000" b="1" dirty="0">
                <a:latin typeface="BIZ UDゴシック" panose="020B0400000000000000" pitchFamily="49" charset="-128"/>
                <a:ea typeface="BIZ UDゴシック" panose="020B0400000000000000" pitchFamily="49" charset="-128"/>
              </a:rPr>
              <a:t>教育機関・国立研究機関</a:t>
            </a:r>
            <a:r>
              <a:rPr lang="en-US" altLang="ja-JP" sz="2000" b="1" dirty="0">
                <a:latin typeface="BIZ UDゴシック" panose="020B0400000000000000" pitchFamily="49" charset="-128"/>
                <a:ea typeface="BIZ UDゴシック" panose="020B0400000000000000" pitchFamily="49" charset="-128"/>
              </a:rPr>
              <a:t>	</a:t>
            </a:r>
            <a:r>
              <a:rPr lang="ja-JP" altLang="en-US" sz="2000" b="1" dirty="0">
                <a:latin typeface="BIZ UDゴシック" panose="020B0400000000000000" pitchFamily="49" charset="-128"/>
                <a:ea typeface="BIZ UDゴシック" panose="020B0400000000000000" pitchFamily="49" charset="-128"/>
              </a:rPr>
              <a:t> </a:t>
            </a:r>
            <a:r>
              <a:rPr lang="en-US" altLang="ja-JP" sz="2000" b="1" dirty="0">
                <a:latin typeface="BIZ UDゴシック" panose="020B0400000000000000" pitchFamily="49" charset="-128"/>
                <a:ea typeface="BIZ UDゴシック" panose="020B0400000000000000" pitchFamily="49" charset="-128"/>
              </a:rPr>
              <a:t>44,000 </a:t>
            </a:r>
            <a:r>
              <a:rPr lang="ja-JP" altLang="en-US" sz="2000" b="1" dirty="0">
                <a:latin typeface="BIZ UDゴシック" panose="020B0400000000000000" pitchFamily="49" charset="-128"/>
                <a:ea typeface="BIZ UDゴシック" panose="020B0400000000000000" pitchFamily="49" charset="-128"/>
              </a:rPr>
              <a:t>円 </a:t>
            </a:r>
          </a:p>
          <a:p>
            <a:r>
              <a:rPr lang="en-US" altLang="ja-JP" sz="2000" b="1" dirty="0">
                <a:latin typeface="BIZ UDゴシック" panose="020B0400000000000000" pitchFamily="49" charset="-128"/>
                <a:ea typeface="BIZ UDゴシック" panose="020B0400000000000000" pitchFamily="49" charset="-128"/>
              </a:rPr>
              <a:t>iii. </a:t>
            </a:r>
            <a:r>
              <a:rPr lang="ja-JP" altLang="en-US" sz="2000" b="1" dirty="0">
                <a:latin typeface="BIZ UDゴシック" panose="020B0400000000000000" pitchFamily="49" charset="-128"/>
                <a:ea typeface="BIZ UDゴシック" panose="020B0400000000000000" pitchFamily="49" charset="-128"/>
              </a:rPr>
              <a:t>学生</a:t>
            </a:r>
            <a:r>
              <a:rPr lang="en-US" altLang="ja-JP" sz="2000" b="1" dirty="0">
                <a:latin typeface="BIZ UDゴシック" panose="020B0400000000000000" pitchFamily="49" charset="-128"/>
                <a:ea typeface="BIZ UDゴシック" panose="020B0400000000000000" pitchFamily="49" charset="-128"/>
              </a:rPr>
              <a:t>			  6,600 </a:t>
            </a:r>
            <a:r>
              <a:rPr lang="ja-JP" altLang="en-US" sz="2000" b="1" dirty="0">
                <a:latin typeface="BIZ UDゴシック" panose="020B0400000000000000" pitchFamily="49" charset="-128"/>
                <a:ea typeface="BIZ UDゴシック" panose="020B0400000000000000" pitchFamily="49" charset="-128"/>
              </a:rPr>
              <a:t>円</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err="1">
                <a:latin typeface="BIZ UDゴシック" panose="020B0400000000000000" pitchFamily="49" charset="-128"/>
                <a:ea typeface="BIZ UDゴシック" panose="020B0400000000000000" pitchFamily="49" charset="-128"/>
              </a:rPr>
              <a:t>iV</a:t>
            </a:r>
            <a:r>
              <a:rPr lang="en-US" altLang="ja-JP" sz="2000" b="1" dirty="0">
                <a:latin typeface="BIZ UDゴシック" panose="020B0400000000000000" pitchFamily="49" charset="-128"/>
                <a:ea typeface="BIZ UDゴシック" panose="020B0400000000000000" pitchFamily="49" charset="-128"/>
              </a:rPr>
              <a:t> .</a:t>
            </a:r>
            <a:r>
              <a:rPr lang="ja-JP" altLang="en-US" sz="2000" b="1" dirty="0">
                <a:latin typeface="BIZ UDゴシック" panose="020B0400000000000000" pitchFamily="49" charset="-128"/>
                <a:ea typeface="BIZ UDゴシック" panose="020B0400000000000000" pitchFamily="49" charset="-128"/>
              </a:rPr>
              <a:t>スポンサー登録</a:t>
            </a:r>
            <a:r>
              <a:rPr lang="en-US" altLang="ja-JP" sz="2000" b="1" baseline="30000" dirty="0">
                <a:latin typeface="BIZ UDゴシック" panose="020B0400000000000000" pitchFamily="49" charset="-128"/>
                <a:ea typeface="BIZ UDゴシック" panose="020B0400000000000000" pitchFamily="49" charset="-128"/>
              </a:rPr>
              <a:t>      </a:t>
            </a:r>
            <a:r>
              <a:rPr lang="en-US" altLang="ja-JP" sz="2000" b="1" dirty="0">
                <a:latin typeface="BIZ UDゴシック" panose="020B0400000000000000" pitchFamily="49" charset="-128"/>
                <a:ea typeface="BIZ UDゴシック" panose="020B0400000000000000" pitchFamily="49" charset="-128"/>
              </a:rPr>
              <a:t>	110,000 </a:t>
            </a:r>
            <a:r>
              <a:rPr lang="ja-JP" altLang="en-US" sz="2000" b="1" dirty="0">
                <a:latin typeface="BIZ UDゴシック" panose="020B0400000000000000" pitchFamily="49" charset="-128"/>
                <a:ea typeface="BIZ UDゴシック" panose="020B0400000000000000" pitchFamily="49" charset="-128"/>
              </a:rPr>
              <a:t>円</a:t>
            </a:r>
            <a:endParaRPr lang="en-US" altLang="ja-JP" sz="2000" b="1" dirty="0">
              <a:latin typeface="BIZ UDゴシック" panose="020B0400000000000000" pitchFamily="49" charset="-128"/>
              <a:ea typeface="BIZ UDゴシック" panose="020B0400000000000000" pitchFamily="49" charset="-128"/>
            </a:endParaRPr>
          </a:p>
          <a:p>
            <a:endParaRPr lang="ja-JP" altLang="en-US" sz="2000" b="1" dirty="0">
              <a:latin typeface="BIZ UDゴシック" panose="020B0400000000000000" pitchFamily="49" charset="-128"/>
              <a:ea typeface="BIZ UDゴシック" panose="020B0400000000000000" pitchFamily="49" charset="-128"/>
            </a:endParaRPr>
          </a:p>
          <a:p>
            <a:r>
              <a:rPr lang="en-US" altLang="ja-JP" b="1" dirty="0">
                <a:latin typeface="BIZ UDゴシック" panose="020B0400000000000000" pitchFamily="49" charset="-128"/>
                <a:ea typeface="BIZ UDゴシック" panose="020B0400000000000000" pitchFamily="49" charset="-128"/>
              </a:rPr>
              <a:t>※ 2</a:t>
            </a:r>
            <a:r>
              <a:rPr lang="ja-JP" altLang="en-US" b="1" dirty="0">
                <a:latin typeface="BIZ UDゴシック" panose="020B0400000000000000" pitchFamily="49" charset="-128"/>
                <a:ea typeface="BIZ UDゴシック" panose="020B0400000000000000" pitchFamily="49" charset="-128"/>
              </a:rPr>
              <a:t>日間の受講、講習資料、ランチ、レセプション、コーヒーを含む</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　（学生の方でレセプションに参加の方は別途</a:t>
            </a:r>
            <a:r>
              <a:rPr lang="en-US" altLang="ja-JP" b="1" dirty="0">
                <a:latin typeface="BIZ UDゴシック" panose="020B0400000000000000" pitchFamily="49" charset="-128"/>
                <a:ea typeface="BIZ UDゴシック" panose="020B0400000000000000" pitchFamily="49" charset="-128"/>
              </a:rPr>
              <a:t>7,700</a:t>
            </a:r>
            <a:r>
              <a:rPr lang="ja-JP" altLang="en-US" b="1" dirty="0">
                <a:latin typeface="BIZ UDゴシック" panose="020B0400000000000000" pitchFamily="49" charset="-128"/>
                <a:ea typeface="BIZ UDゴシック" panose="020B0400000000000000" pitchFamily="49" charset="-128"/>
              </a:rPr>
              <a:t>円（税込み）を頂きます）</a:t>
            </a:r>
            <a:endParaRPr lang="en-US" altLang="ja-JP" b="1" dirty="0">
              <a:latin typeface="BIZ UDゴシック" panose="020B0400000000000000" pitchFamily="49" charset="-128"/>
              <a:ea typeface="BIZ UDゴシック" panose="020B0400000000000000" pitchFamily="49" charset="-128"/>
            </a:endParaRPr>
          </a:p>
          <a:p>
            <a:r>
              <a:rPr lang="en-US" altLang="ja-JP" b="1"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スポンサー登録いただけるとポスター・カタログ・パンフレット等を展示させていただきます。　　　</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　 ポスター展示コーナーパネル説明員</a:t>
            </a:r>
            <a:r>
              <a:rPr lang="en-US" altLang="ja-JP" b="1" dirty="0">
                <a:latin typeface="BIZ UDゴシック" panose="020B0400000000000000" pitchFamily="49" charset="-128"/>
                <a:ea typeface="BIZ UDゴシック" panose="020B0400000000000000" pitchFamily="49" charset="-128"/>
              </a:rPr>
              <a:t>1</a:t>
            </a:r>
            <a:r>
              <a:rPr lang="ja-JP" altLang="en-US" b="1" dirty="0">
                <a:latin typeface="BIZ UDゴシック" panose="020B0400000000000000" pitchFamily="49" charset="-128"/>
                <a:ea typeface="BIZ UDゴシック" panose="020B0400000000000000" pitchFamily="49" charset="-128"/>
              </a:rPr>
              <a:t>名の方のセミナー聴講は無料です。</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　 また、他</a:t>
            </a:r>
            <a:r>
              <a:rPr lang="en-US" altLang="ja-JP" b="1" dirty="0">
                <a:latin typeface="BIZ UDゴシック" panose="020B0400000000000000" pitchFamily="49" charset="-128"/>
                <a:ea typeface="BIZ UDゴシック" panose="020B0400000000000000" pitchFamily="49" charset="-128"/>
              </a:rPr>
              <a:t>1</a:t>
            </a:r>
            <a:r>
              <a:rPr lang="ja-JP" altLang="en-US" b="1" dirty="0">
                <a:latin typeface="BIZ UDゴシック" panose="020B0400000000000000" pitchFamily="49" charset="-128"/>
                <a:ea typeface="BIZ UDゴシック" panose="020B0400000000000000" pitchFamily="49" charset="-128"/>
              </a:rPr>
              <a:t>名の方のセミナー聴講料を</a:t>
            </a:r>
            <a:r>
              <a:rPr lang="en-US" altLang="ja-JP" b="1" dirty="0">
                <a:latin typeface="BIZ UDゴシック" panose="020B0400000000000000" pitchFamily="49" charset="-128"/>
                <a:ea typeface="BIZ UDゴシック" panose="020B0400000000000000" pitchFamily="49" charset="-128"/>
              </a:rPr>
              <a:t>44,000</a:t>
            </a:r>
            <a:r>
              <a:rPr lang="ja-JP" altLang="en-US" b="1" dirty="0">
                <a:latin typeface="BIZ UDゴシック" panose="020B0400000000000000" pitchFamily="49" charset="-128"/>
                <a:ea typeface="BIZ UDゴシック" panose="020B0400000000000000" pitchFamily="49" charset="-128"/>
              </a:rPr>
              <a:t> 円（税込み）とさせていただきます。</a:t>
            </a:r>
            <a:endParaRPr lang="en-US" altLang="ja-JP"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1924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FF2987-A9A4-3133-C98C-EA2145FACFFA}"/>
              </a:ext>
            </a:extLst>
          </p:cNvPr>
          <p:cNvSpPr txBox="1"/>
          <p:nvPr/>
        </p:nvSpPr>
        <p:spPr>
          <a:xfrm>
            <a:off x="304801" y="159480"/>
            <a:ext cx="11743764" cy="3539430"/>
          </a:xfrm>
          <a:prstGeom prst="rect">
            <a:avLst/>
          </a:prstGeom>
          <a:noFill/>
        </p:spPr>
        <p:txBody>
          <a:bodyPr wrap="square">
            <a:spAutoFit/>
          </a:bodyPr>
          <a:lstStyle/>
          <a:p>
            <a:r>
              <a:rPr lang="en-US" altLang="ja-JP" sz="3200" b="1" dirty="0">
                <a:latin typeface="BIZ UDゴシック" panose="020B0400000000000000" pitchFamily="49" charset="-128"/>
                <a:ea typeface="BIZ UDゴシック" panose="020B0400000000000000" pitchFamily="49" charset="-128"/>
              </a:rPr>
              <a:t>【</a:t>
            </a:r>
            <a:r>
              <a:rPr lang="ja-JP" altLang="en-US" sz="3200" b="1" dirty="0">
                <a:latin typeface="BIZ UDゴシック" panose="020B0400000000000000" pitchFamily="49" charset="-128"/>
                <a:ea typeface="BIZ UDゴシック" panose="020B0400000000000000" pitchFamily="49" charset="-128"/>
              </a:rPr>
              <a:t>対象者</a:t>
            </a:r>
            <a:r>
              <a:rPr lang="en-US" altLang="ja-JP" sz="3200" b="1" dirty="0">
                <a:latin typeface="BIZ UDゴシック" panose="020B0400000000000000" pitchFamily="49" charset="-128"/>
                <a:ea typeface="BIZ UDゴシック" panose="020B0400000000000000" pitchFamily="49" charset="-128"/>
              </a:rPr>
              <a:t>】</a:t>
            </a:r>
          </a:p>
          <a:p>
            <a:r>
              <a:rPr lang="ja-JP" altLang="en-US" sz="2400" b="1" dirty="0">
                <a:latin typeface="BIZ UDゴシック" panose="020B0400000000000000" pitchFamily="49" charset="-128"/>
                <a:ea typeface="BIZ UDゴシック" panose="020B0400000000000000" pitchFamily="49" charset="-128"/>
              </a:rPr>
              <a:t>このワークショップは、遠心圧縮機、軸流圧縮機、ガスタービン、蒸気タービンなどのターボ機械に関するより詳細かつ実践的な知識を習得したいエンジニアを対象としています。ターボ機械の空気力学、熱力学、ロータダイナミクスの理論的基礎を詳細にカバーするとともに、インペラやブレードの設計、シール、ベアリングなどの機械的側面といった重要なトピックにも触れます。また、プロセス制御、機械制御、サージ制御についても詳しく説明します。さらに、超臨界</a:t>
            </a:r>
            <a:r>
              <a:rPr lang="en-US" altLang="ja-JP" sz="2400" b="1" dirty="0">
                <a:latin typeface="BIZ UDゴシック" panose="020B0400000000000000" pitchFamily="49" charset="-128"/>
                <a:ea typeface="BIZ UDゴシック" panose="020B0400000000000000" pitchFamily="49" charset="-128"/>
              </a:rPr>
              <a:t>CO₂</a:t>
            </a:r>
            <a:r>
              <a:rPr lang="ja-JP" altLang="en-US" sz="2400" b="1" dirty="0">
                <a:latin typeface="BIZ UDゴシック" panose="020B0400000000000000" pitchFamily="49" charset="-128"/>
                <a:ea typeface="BIZ UDゴシック" panose="020B0400000000000000" pitchFamily="49" charset="-128"/>
              </a:rPr>
              <a:t>アプリケーションに重点を置いたターボ機械のアプリケーションについても説明します。（初心者から熟練者まで幅広く参加可能）</a:t>
            </a:r>
          </a:p>
        </p:txBody>
      </p:sp>
      <p:sp>
        <p:nvSpPr>
          <p:cNvPr id="3" name="テキスト ボックス 2">
            <a:extLst>
              <a:ext uri="{FF2B5EF4-FFF2-40B4-BE49-F238E27FC236}">
                <a16:creationId xmlns:a16="http://schemas.microsoft.com/office/drawing/2014/main" id="{0E499682-93E6-AB13-1DDB-EA8DB693C36B}"/>
              </a:ext>
            </a:extLst>
          </p:cNvPr>
          <p:cNvSpPr txBox="1"/>
          <p:nvPr/>
        </p:nvSpPr>
        <p:spPr>
          <a:xfrm>
            <a:off x="143435" y="3897753"/>
            <a:ext cx="12048565" cy="2800767"/>
          </a:xfrm>
          <a:prstGeom prst="rect">
            <a:avLst/>
          </a:prstGeom>
          <a:noFill/>
        </p:spPr>
        <p:txBody>
          <a:bodyPr wrap="square">
            <a:spAutoFit/>
          </a:bodyPr>
          <a:lstStyle/>
          <a:p>
            <a:r>
              <a:rPr lang="en-US" altLang="ja-JP" sz="3200" b="1" dirty="0">
                <a:latin typeface="BIZ UDゴシック" panose="020B0400000000000000" pitchFamily="49" charset="-128"/>
                <a:ea typeface="BIZ UDゴシック" panose="020B0400000000000000" pitchFamily="49" charset="-128"/>
              </a:rPr>
              <a:t>【</a:t>
            </a:r>
            <a:r>
              <a:rPr lang="ja-JP" altLang="en-US" sz="3200" b="1" dirty="0">
                <a:latin typeface="BIZ UDゴシック" panose="020B0400000000000000" pitchFamily="49" charset="-128"/>
                <a:ea typeface="BIZ UDゴシック" panose="020B0400000000000000" pitchFamily="49" charset="-128"/>
              </a:rPr>
              <a:t>参加メリット</a:t>
            </a:r>
            <a:r>
              <a:rPr lang="en-US" altLang="ja-JP" sz="3200" b="1" dirty="0">
                <a:latin typeface="BIZ UDゴシック" panose="020B0400000000000000" pitchFamily="49" charset="-128"/>
                <a:ea typeface="BIZ UDゴシック" panose="020B0400000000000000" pitchFamily="49" charset="-128"/>
              </a:rPr>
              <a:t>】</a:t>
            </a:r>
          </a:p>
          <a:p>
            <a:r>
              <a:rPr lang="ja-JP" altLang="en-US" sz="2400" b="1" dirty="0">
                <a:latin typeface="BIZ UDゴシック" panose="020B0400000000000000" pitchFamily="49" charset="-128"/>
                <a:ea typeface="BIZ UDゴシック" panose="020B0400000000000000" pitchFamily="49" charset="-128"/>
              </a:rPr>
              <a:t>・ターボ機械の空力・熱力学・回転機械の包括的理解</a:t>
            </a:r>
          </a:p>
          <a:p>
            <a:r>
              <a:rPr lang="ja-JP" altLang="en-US" sz="2400" b="1" dirty="0">
                <a:latin typeface="BIZ UDゴシック" panose="020B0400000000000000" pitchFamily="49" charset="-128"/>
                <a:ea typeface="BIZ UDゴシック" panose="020B0400000000000000" pitchFamily="49" charset="-128"/>
              </a:rPr>
              <a:t>・超臨界 </a:t>
            </a:r>
            <a:r>
              <a:rPr lang="en-US" altLang="ja-JP" sz="2400" b="1" dirty="0">
                <a:latin typeface="BIZ UDゴシック" panose="020B0400000000000000" pitchFamily="49" charset="-128"/>
                <a:ea typeface="BIZ UDゴシック" panose="020B0400000000000000" pitchFamily="49" charset="-128"/>
              </a:rPr>
              <a:t>CO₂</a:t>
            </a:r>
            <a:r>
              <a:rPr lang="ja-JP" altLang="en-US" sz="2400" b="1" dirty="0">
                <a:latin typeface="BIZ UDゴシック" panose="020B0400000000000000" pitchFamily="49" charset="-128"/>
                <a:ea typeface="BIZ UDゴシック" panose="020B0400000000000000" pitchFamily="49" charset="-128"/>
              </a:rPr>
              <a:t>、</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水素、</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低温流れなど最新アプリケーションへの知見</a:t>
            </a:r>
          </a:p>
          <a:p>
            <a:r>
              <a:rPr lang="ja-JP" altLang="en-US" sz="2400" b="1" dirty="0">
                <a:latin typeface="BIZ UDゴシック" panose="020B0400000000000000" pitchFamily="49" charset="-128"/>
                <a:ea typeface="BIZ UDゴシック" panose="020B0400000000000000" pitchFamily="49" charset="-128"/>
              </a:rPr>
              <a:t>・高度な設計実務に直結する講義（ロータダイナミクス、</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シール、</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ベアリング等）</a:t>
            </a:r>
          </a:p>
          <a:p>
            <a:r>
              <a:rPr lang="ja-JP" altLang="en-US" sz="2400" b="1" dirty="0">
                <a:latin typeface="BIZ UDゴシック" panose="020B0400000000000000" pitchFamily="49" charset="-128"/>
                <a:ea typeface="BIZ UDゴシック" panose="020B0400000000000000" pitchFamily="49" charset="-128"/>
              </a:rPr>
              <a:t>・国内外の研究者・企業技術者との交流機会</a:t>
            </a:r>
          </a:p>
          <a:p>
            <a:r>
              <a:rPr lang="ja-JP" altLang="en-US" sz="2400" b="1" dirty="0">
                <a:latin typeface="BIZ UDゴシック" panose="020B0400000000000000" pitchFamily="49" charset="-128"/>
                <a:ea typeface="BIZ UDゴシック" panose="020B0400000000000000" pitchFamily="49" charset="-128"/>
              </a:rPr>
              <a:t>・</a:t>
            </a:r>
            <a:r>
              <a:rPr lang="en-US" altLang="ja-JP" sz="2400" b="1" dirty="0">
                <a:latin typeface="BIZ UDゴシック" panose="020B0400000000000000" pitchFamily="49" charset="-128"/>
                <a:ea typeface="BIZ UDゴシック" panose="020B0400000000000000" pitchFamily="49" charset="-128"/>
              </a:rPr>
              <a:t>Texas A&amp;M Turbomachinery Laboratory </a:t>
            </a:r>
            <a:r>
              <a:rPr lang="ja-JP" altLang="en-US" sz="2400" b="1" dirty="0">
                <a:latin typeface="BIZ UDゴシック" panose="020B0400000000000000" pitchFamily="49" charset="-128"/>
                <a:ea typeface="BIZ UDゴシック" panose="020B0400000000000000" pitchFamily="49" charset="-128"/>
              </a:rPr>
              <a:t>の教育プログラムを日本で受講できる唯一　　</a:t>
            </a:r>
            <a:endParaRPr lang="en-US" altLang="ja-JP" sz="2400" b="1" dirty="0">
              <a:latin typeface="BIZ UDゴシック" panose="020B0400000000000000" pitchFamily="49" charset="-128"/>
              <a:ea typeface="BIZ UDゴシック" panose="020B0400000000000000" pitchFamily="49" charset="-128"/>
            </a:endParaRPr>
          </a:p>
          <a:p>
            <a:r>
              <a:rPr lang="ja-JP" altLang="en-US" sz="2400" b="1" dirty="0">
                <a:latin typeface="BIZ UDゴシック" panose="020B0400000000000000" pitchFamily="49" charset="-128"/>
                <a:ea typeface="BIZ UDゴシック" panose="020B0400000000000000" pitchFamily="49" charset="-128"/>
              </a:rPr>
              <a:t>　の機会</a:t>
            </a:r>
          </a:p>
        </p:txBody>
      </p:sp>
    </p:spTree>
    <p:extLst>
      <p:ext uri="{BB962C8B-B14F-4D97-AF65-F5344CB8AC3E}">
        <p14:creationId xmlns:p14="http://schemas.microsoft.com/office/powerpoint/2010/main" val="177225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9C80FD-A972-B610-C965-91B5A1E91576}"/>
              </a:ext>
            </a:extLst>
          </p:cNvPr>
          <p:cNvSpPr txBox="1"/>
          <p:nvPr/>
        </p:nvSpPr>
        <p:spPr>
          <a:xfrm>
            <a:off x="681317" y="365809"/>
            <a:ext cx="11187953" cy="5755422"/>
          </a:xfrm>
          <a:prstGeom prst="rect">
            <a:avLst/>
          </a:prstGeom>
          <a:noFill/>
        </p:spPr>
        <p:txBody>
          <a:bodyPr wrap="square">
            <a:spAutoFit/>
          </a:bodyPr>
          <a:lstStyle/>
          <a:p>
            <a:pPr>
              <a:buNone/>
            </a:pPr>
            <a:r>
              <a:rPr lang="ja-JP" altLang="ja-JP" sz="3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ja-JP" altLang="ja-JP" sz="32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プログラム概要</a:t>
            </a:r>
            <a:r>
              <a:rPr lang="ja-JP" altLang="ja-JP" sz="3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endParaRPr lang="en-US" altLang="ja-JP" sz="32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endPar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Day 1: Turbo Track (201</a:t>
            </a:r>
            <a:r>
              <a:rPr lang="ja-JP" altLang="en-US" sz="2400" b="1" dirty="0">
                <a:latin typeface="BIZ UDゴシック" panose="020B0400000000000000" pitchFamily="49" charset="-128"/>
                <a:ea typeface="BIZ UDゴシック" panose="020B0400000000000000" pitchFamily="49" charset="-128"/>
                <a:cs typeface="ＭＳ Ｐゴシック" panose="020B0600070205080204" pitchFamily="50" charset="-128"/>
              </a:rPr>
              <a:t>教室</a:t>
            </a:r>
            <a:r>
              <a:rPr lang="en-US" altLang="ja-JP" sz="2400" b="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9:00~17:35</a:t>
            </a:r>
            <a:endPar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r>
              <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主に </a:t>
            </a:r>
            <a:r>
              <a:rPr lang="ja-JP"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ターボ機械の基礎〜応用</a:t>
            </a:r>
            <a:r>
              <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 を網羅するセッション</a:t>
            </a:r>
          </a:p>
          <a:p>
            <a:pPr>
              <a:buNone/>
            </a:pP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Day 1: Hydro Track (</a:t>
            </a:r>
            <a:r>
              <a:rPr lang="en-US" altLang="ja-JP" sz="2400" b="1" dirty="0">
                <a:latin typeface="BIZ UDゴシック" panose="020B0400000000000000" pitchFamily="49" charset="-128"/>
                <a:ea typeface="BIZ UDゴシック" panose="020B0400000000000000" pitchFamily="49" charset="-128"/>
                <a:cs typeface="ＭＳ Ｐゴシック" panose="020B0600070205080204" pitchFamily="50" charset="-128"/>
              </a:rPr>
              <a:t>20</a:t>
            </a: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2</a:t>
            </a:r>
            <a:r>
              <a:rPr lang="ja-JP" altLang="en-US"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教室</a:t>
            </a: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 8:30~17:55</a:t>
            </a:r>
            <a:endPar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r>
              <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主に </a:t>
            </a:r>
            <a:r>
              <a:rPr lang="ja-JP"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ポンプ・ターボポンプ・キャビテーション・低温流れ</a:t>
            </a:r>
            <a:endPar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endPar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Day 1: </a:t>
            </a:r>
            <a:r>
              <a:rPr lang="ja-JP"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レセプション</a:t>
            </a: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18:30~21:00</a:t>
            </a:r>
          </a:p>
          <a:p>
            <a:pPr>
              <a:buNone/>
            </a:pPr>
            <a:endPar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Day 2: Combined Track</a:t>
            </a:r>
            <a:r>
              <a:rPr lang="ja-JP" altLang="en-US"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201</a:t>
            </a:r>
            <a:r>
              <a:rPr lang="ja-JP" altLang="en-US"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教室）</a:t>
            </a: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 8:30~17:45</a:t>
            </a:r>
            <a:endPar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r>
              <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主に </a:t>
            </a:r>
            <a:r>
              <a:rPr lang="ja-JP"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ターボ機械共通の応用課題</a:t>
            </a:r>
            <a:r>
              <a:rPr lang="ja-JP"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を深掘り</a:t>
            </a:r>
            <a:endParaRPr lang="en-US"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endParaRPr lang="en-US" alt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endParaRPr lang="en-US" altLang="ja-JP" sz="24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r>
              <a:rPr lang="ja-JP" altLang="en-US"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詳細は</a:t>
            </a:r>
            <a:r>
              <a:rPr lang="ja-JP" altLang="en-US" sz="2400" b="1" dirty="0">
                <a:latin typeface="BIZ UDゴシック" panose="020B0400000000000000" pitchFamily="49" charset="-128"/>
                <a:ea typeface="BIZ UDゴシック" panose="020B0400000000000000" pitchFamily="49" charset="-128"/>
                <a:cs typeface="ＭＳ Ｐゴシック" panose="020B0600070205080204" pitchFamily="50" charset="-128"/>
              </a:rPr>
              <a:t>次ページ以降をご覧ください。</a:t>
            </a:r>
            <a:endParaRPr lang="ja-JP"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buNone/>
            </a:pPr>
            <a:r>
              <a:rPr lang="en-US"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endParaRPr lang="ja-JP" altLang="ja-JP" sz="2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spTree>
    <p:extLst>
      <p:ext uri="{BB962C8B-B14F-4D97-AF65-F5344CB8AC3E}">
        <p14:creationId xmlns:p14="http://schemas.microsoft.com/office/powerpoint/2010/main" val="264632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89345C9-AFAD-748B-7CA4-D69974559B64}"/>
              </a:ext>
            </a:extLst>
          </p:cNvPr>
          <p:cNvSpPr txBox="1"/>
          <p:nvPr/>
        </p:nvSpPr>
        <p:spPr>
          <a:xfrm>
            <a:off x="565996" y="-70758"/>
            <a:ext cx="6096000" cy="584775"/>
          </a:xfrm>
          <a:prstGeom prst="rect">
            <a:avLst/>
          </a:prstGeom>
          <a:noFill/>
        </p:spPr>
        <p:txBody>
          <a:bodyPr wrap="square">
            <a:spAutoFit/>
          </a:bodyPr>
          <a:lstStyle/>
          <a:p>
            <a:pPr>
              <a:buNone/>
            </a:pPr>
            <a:r>
              <a:rPr lang="ja-JP" altLang="ja-JP" sz="3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ja-JP" altLang="en-US" sz="32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講師の皆様のご紹介</a:t>
            </a:r>
            <a:r>
              <a:rPr lang="ja-JP" altLang="ja-JP" sz="3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endParaRPr lang="en-US" altLang="ja-JP" sz="32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pic>
        <p:nvPicPr>
          <p:cNvPr id="11" name="図 10" descr="テキスト&#10;&#10;AI 生成コンテンツは誤りを含む可能性があります。">
            <a:extLst>
              <a:ext uri="{FF2B5EF4-FFF2-40B4-BE49-F238E27FC236}">
                <a16:creationId xmlns:a16="http://schemas.microsoft.com/office/drawing/2014/main" id="{B0F33909-C17A-B51A-C4A3-1A34AC3028CD}"/>
              </a:ext>
            </a:extLst>
          </p:cNvPr>
          <p:cNvPicPr>
            <a:picLocks noChangeAspect="1"/>
          </p:cNvPicPr>
          <p:nvPr/>
        </p:nvPicPr>
        <p:blipFill>
          <a:blip r:embed="rId2"/>
          <a:stretch>
            <a:fillRect/>
          </a:stretch>
        </p:blipFill>
        <p:spPr>
          <a:xfrm>
            <a:off x="809035" y="514017"/>
            <a:ext cx="10816969" cy="6067758"/>
          </a:xfrm>
          <a:prstGeom prst="rect">
            <a:avLst/>
          </a:prstGeom>
        </p:spPr>
      </p:pic>
    </p:spTree>
    <p:extLst>
      <p:ext uri="{BB962C8B-B14F-4D97-AF65-F5344CB8AC3E}">
        <p14:creationId xmlns:p14="http://schemas.microsoft.com/office/powerpoint/2010/main" val="335781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人, 男, 持つ, 立つ が含まれている画像&#10;&#10;AI 生成コンテンツは誤りを含む可能性があります。">
            <a:extLst>
              <a:ext uri="{FF2B5EF4-FFF2-40B4-BE49-F238E27FC236}">
                <a16:creationId xmlns:a16="http://schemas.microsoft.com/office/drawing/2014/main" id="{D8151261-A78F-9DBE-C0E3-8AB4A2400EDF}"/>
              </a:ext>
            </a:extLst>
          </p:cNvPr>
          <p:cNvPicPr>
            <a:picLocks noChangeAspect="1"/>
          </p:cNvPicPr>
          <p:nvPr/>
        </p:nvPicPr>
        <p:blipFill>
          <a:blip r:embed="rId2"/>
          <a:stretch>
            <a:fillRect/>
          </a:stretch>
        </p:blipFill>
        <p:spPr>
          <a:xfrm>
            <a:off x="4622881" y="-9971"/>
            <a:ext cx="7445829" cy="6858000"/>
          </a:xfrm>
          <a:prstGeom prst="rect">
            <a:avLst/>
          </a:prstGeom>
        </p:spPr>
      </p:pic>
      <p:sp>
        <p:nvSpPr>
          <p:cNvPr id="7" name="テキスト ボックス 6">
            <a:extLst>
              <a:ext uri="{FF2B5EF4-FFF2-40B4-BE49-F238E27FC236}">
                <a16:creationId xmlns:a16="http://schemas.microsoft.com/office/drawing/2014/main" id="{AC30A0C7-725E-BBBB-0198-281A883F7519}"/>
              </a:ext>
            </a:extLst>
          </p:cNvPr>
          <p:cNvSpPr txBox="1"/>
          <p:nvPr/>
        </p:nvSpPr>
        <p:spPr>
          <a:xfrm>
            <a:off x="551661" y="9971"/>
            <a:ext cx="4309792" cy="6909584"/>
          </a:xfrm>
          <a:prstGeom prst="rect">
            <a:avLst/>
          </a:prstGeom>
          <a:noFill/>
        </p:spPr>
        <p:txBody>
          <a:bodyPr wrap="square">
            <a:spAutoFit/>
          </a:bodyPr>
          <a:lstStyle/>
          <a:p>
            <a:pPr algn="l"/>
            <a:r>
              <a:rPr lang="en-US" altLang="ja-JP" sz="1600" b="1" i="0" u="sng" strike="noStrike" baseline="0" dirty="0">
                <a:latin typeface="Poppins-Bold"/>
              </a:rPr>
              <a:t>Time Schedule</a:t>
            </a:r>
          </a:p>
          <a:p>
            <a:pPr algn="l"/>
            <a:endParaRPr lang="en-US" altLang="ja-JP" sz="900" b="1" i="0" u="sng" strike="noStrike" baseline="0" dirty="0">
              <a:latin typeface="Poppins-Bold"/>
            </a:endParaRPr>
          </a:p>
          <a:p>
            <a:pPr algn="l"/>
            <a:r>
              <a:rPr lang="en-US" altLang="ja-JP" sz="1100" b="1" i="0" u="none" strike="noStrike" baseline="0" dirty="0">
                <a:latin typeface="Poppins-Bold"/>
              </a:rPr>
              <a:t>09</a:t>
            </a:r>
            <a:r>
              <a:rPr lang="en-US" altLang="ja-JP" sz="1100" b="1" dirty="0">
                <a:latin typeface="Poppins-Bold"/>
              </a:rPr>
              <a:t>0</a:t>
            </a:r>
            <a:r>
              <a:rPr lang="en-US" altLang="ja-JP" sz="1100" b="1" i="0" u="none" strike="noStrike" baseline="0" dirty="0">
                <a:latin typeface="Poppins-Bold"/>
              </a:rPr>
              <a:t>0 – Welcome and Introduction</a:t>
            </a:r>
          </a:p>
          <a:p>
            <a:pPr algn="l"/>
            <a:r>
              <a:rPr lang="en-US" altLang="ja-JP" sz="1100" b="1" i="0" u="none" strike="noStrike" baseline="0" dirty="0">
                <a:latin typeface="Poppins-Bold"/>
              </a:rPr>
              <a:t>09</a:t>
            </a:r>
            <a:r>
              <a:rPr lang="en-US" altLang="ja-JP" sz="1100" b="1" dirty="0">
                <a:latin typeface="Poppins-Bold"/>
              </a:rPr>
              <a:t>1</a:t>
            </a:r>
            <a:r>
              <a:rPr lang="en-US" altLang="ja-JP" sz="1100" b="1" i="0" u="none" strike="noStrike" baseline="0" dirty="0">
                <a:latin typeface="Poppins-Bold"/>
              </a:rPr>
              <a:t>5 – Overview of Machinery</a:t>
            </a:r>
          </a:p>
          <a:p>
            <a:pPr algn="l"/>
            <a:r>
              <a:rPr lang="en-US" altLang="ja-JP" sz="1100" b="0" i="0" u="none" strike="noStrike" baseline="0" dirty="0">
                <a:latin typeface="Poppins-Regular"/>
              </a:rPr>
              <a:t>What is a Turbomachine</a:t>
            </a:r>
          </a:p>
          <a:p>
            <a:pPr algn="l"/>
            <a:r>
              <a:rPr lang="en-US" altLang="ja-JP" sz="1100" b="0" i="0" u="none" strike="noStrike" baseline="0" dirty="0">
                <a:latin typeface="Poppins-Regular"/>
              </a:rPr>
              <a:t>Gas Turbines</a:t>
            </a:r>
          </a:p>
          <a:p>
            <a:pPr algn="l"/>
            <a:r>
              <a:rPr lang="en-US" altLang="ja-JP" sz="1100" b="0" i="0" u="none" strike="noStrike" baseline="0" dirty="0">
                <a:latin typeface="Poppins-Regular"/>
              </a:rPr>
              <a:t>Steam Turbines and Expanders</a:t>
            </a:r>
          </a:p>
          <a:p>
            <a:pPr algn="l"/>
            <a:r>
              <a:rPr lang="en-US" altLang="ja-JP" sz="1100" b="0" i="0" u="none" strike="noStrike" baseline="0" dirty="0">
                <a:latin typeface="Poppins-Regular"/>
              </a:rPr>
              <a:t>Centrifugal and Axial Gas Compressors</a:t>
            </a:r>
          </a:p>
          <a:p>
            <a:pPr algn="l"/>
            <a:r>
              <a:rPr lang="en-US" altLang="ja-JP" sz="1100" b="0" i="0" u="none" strike="noStrike" baseline="0" dirty="0">
                <a:latin typeface="Poppins-Regular"/>
              </a:rPr>
              <a:t>Components</a:t>
            </a:r>
          </a:p>
          <a:p>
            <a:pPr algn="l"/>
            <a:r>
              <a:rPr lang="en-US" altLang="ja-JP" sz="1100" b="1" i="0" u="none" strike="noStrike" baseline="0" dirty="0">
                <a:latin typeface="Poppins-Bold"/>
              </a:rPr>
              <a:t>11 00 – Break</a:t>
            </a:r>
          </a:p>
          <a:p>
            <a:pPr algn="l"/>
            <a:r>
              <a:rPr lang="en-US" altLang="ja-JP" sz="1100" b="1" i="0" u="none" strike="noStrike" baseline="0" dirty="0">
                <a:latin typeface="Poppins-Bold"/>
              </a:rPr>
              <a:t>11 </a:t>
            </a:r>
            <a:r>
              <a:rPr lang="en-US" altLang="ja-JP" sz="1100" b="1" dirty="0">
                <a:latin typeface="Poppins-Bold"/>
              </a:rPr>
              <a:t>1</a:t>
            </a:r>
            <a:r>
              <a:rPr lang="en-US" altLang="ja-JP" sz="1100" b="1" i="0" u="none" strike="noStrike" baseline="0" dirty="0">
                <a:latin typeface="Poppins-Bold"/>
              </a:rPr>
              <a:t>0 – Thermodynamics of Gas Compression</a:t>
            </a:r>
          </a:p>
          <a:p>
            <a:pPr algn="l"/>
            <a:r>
              <a:rPr lang="en-US" altLang="ja-JP" sz="1100" b="0" i="0" u="none" strike="noStrike" baseline="0" dirty="0">
                <a:latin typeface="Poppins-Regular"/>
              </a:rPr>
              <a:t>Real and Ideal gases</a:t>
            </a:r>
          </a:p>
          <a:p>
            <a:pPr algn="l"/>
            <a:r>
              <a:rPr lang="en-US" altLang="ja-JP" sz="1100" b="0" i="0" u="none" strike="noStrike" baseline="0" dirty="0">
                <a:latin typeface="Poppins-Regular"/>
              </a:rPr>
              <a:t>Pressure-Temperature and Volume</a:t>
            </a:r>
          </a:p>
          <a:p>
            <a:pPr algn="l"/>
            <a:r>
              <a:rPr lang="en-US" altLang="ja-JP" sz="1100" b="0" i="0" u="none" strike="noStrike" baseline="0" dirty="0">
                <a:latin typeface="Poppins-Regular"/>
              </a:rPr>
              <a:t>Enthalpy and Entropy</a:t>
            </a:r>
          </a:p>
          <a:p>
            <a:pPr algn="l"/>
            <a:r>
              <a:rPr lang="en-US" altLang="ja-JP" sz="1100" b="0" i="0" u="none" strike="noStrike" baseline="0" dirty="0">
                <a:latin typeface="Poppins-Regular"/>
              </a:rPr>
              <a:t>Mollier Diagram</a:t>
            </a:r>
          </a:p>
          <a:p>
            <a:pPr algn="l"/>
            <a:r>
              <a:rPr lang="en-US" altLang="ja-JP" sz="1100" b="0" i="0" u="none" strike="noStrike" baseline="0" dirty="0">
                <a:latin typeface="Poppins-Regular"/>
              </a:rPr>
              <a:t>Gas Mixtures</a:t>
            </a:r>
          </a:p>
          <a:p>
            <a:pPr algn="l"/>
            <a:r>
              <a:rPr lang="en-US" altLang="ja-JP" sz="1100" b="0" i="0" u="none" strike="noStrike" baseline="0" dirty="0">
                <a:latin typeface="Poppins-Regular"/>
              </a:rPr>
              <a:t>Gas Phase, Dense Phase, and Supercritical Compression</a:t>
            </a:r>
          </a:p>
          <a:p>
            <a:pPr algn="l"/>
            <a:r>
              <a:rPr lang="en-US" altLang="ja-JP" sz="1100" b="1" i="0" u="none" strike="noStrike" baseline="0" dirty="0">
                <a:latin typeface="Poppins-Bold"/>
              </a:rPr>
              <a:t>12 1</a:t>
            </a:r>
            <a:r>
              <a:rPr lang="en-US" altLang="ja-JP" sz="1100" b="1" dirty="0">
                <a:latin typeface="Poppins-Bold"/>
              </a:rPr>
              <a:t>0</a:t>
            </a:r>
            <a:r>
              <a:rPr lang="en-US" altLang="ja-JP" sz="1100" b="1" i="0" u="none" strike="noStrike" baseline="0" dirty="0">
                <a:latin typeface="Poppins-Bold"/>
              </a:rPr>
              <a:t> – Lunch </a:t>
            </a:r>
          </a:p>
          <a:p>
            <a:pPr algn="l"/>
            <a:r>
              <a:rPr lang="en-US" altLang="ja-JP" sz="1100" b="1" i="0" u="none" strike="noStrike" baseline="0" dirty="0">
                <a:latin typeface="Poppins-Bold"/>
              </a:rPr>
              <a:t>1250 - Exhibition</a:t>
            </a:r>
          </a:p>
          <a:p>
            <a:r>
              <a:rPr lang="en-US" altLang="ja-JP" sz="1100" b="1" dirty="0">
                <a:latin typeface="Poppins-Bold"/>
              </a:rPr>
              <a:t>1320 – Thermodynamics of Heat Engines</a:t>
            </a:r>
          </a:p>
          <a:p>
            <a:r>
              <a:rPr lang="en-US" altLang="ja-JP" sz="1100" dirty="0">
                <a:latin typeface="Poppins-Regular"/>
              </a:rPr>
              <a:t>Brayton Cycle</a:t>
            </a:r>
          </a:p>
          <a:p>
            <a:r>
              <a:rPr lang="en-US" altLang="ja-JP" sz="1100" dirty="0">
                <a:latin typeface="Poppins-Regular"/>
              </a:rPr>
              <a:t>Bottoming Cycles</a:t>
            </a:r>
          </a:p>
          <a:p>
            <a:r>
              <a:rPr lang="en-US" altLang="ja-JP" sz="1100" dirty="0">
                <a:latin typeface="Poppins-Regular"/>
              </a:rPr>
              <a:t>Component interaction</a:t>
            </a:r>
          </a:p>
          <a:p>
            <a:r>
              <a:rPr lang="en-US" altLang="ja-JP" sz="1100" dirty="0">
                <a:latin typeface="Poppins-Regular"/>
              </a:rPr>
              <a:t>Sample Calculation</a:t>
            </a:r>
            <a:endParaRPr lang="en-US" altLang="ja-JP" sz="1100" b="1" i="0" u="none" strike="noStrike" baseline="0" dirty="0">
              <a:latin typeface="Poppins-Bold"/>
            </a:endParaRPr>
          </a:p>
          <a:p>
            <a:pPr algn="l"/>
            <a:r>
              <a:rPr lang="en-US" altLang="ja-JP" sz="1100" b="1" i="0" u="none" strike="noStrike" baseline="0" dirty="0">
                <a:latin typeface="Poppins-Bold"/>
              </a:rPr>
              <a:t>1415 – Turbomachinery Aerodynamics</a:t>
            </a:r>
          </a:p>
          <a:p>
            <a:pPr algn="l"/>
            <a:r>
              <a:rPr lang="en-US" altLang="ja-JP" sz="1100" b="0" i="0" u="none" strike="noStrike" baseline="0" dirty="0">
                <a:latin typeface="Poppins-Regular"/>
              </a:rPr>
              <a:t>Eulers Law</a:t>
            </a:r>
          </a:p>
          <a:p>
            <a:pPr algn="l"/>
            <a:r>
              <a:rPr lang="en-US" altLang="ja-JP" sz="1100" b="0" i="0" u="none" strike="noStrike" baseline="0" dirty="0" err="1">
                <a:latin typeface="Poppins-Regular"/>
              </a:rPr>
              <a:t>Bernoullie’s</a:t>
            </a:r>
            <a:r>
              <a:rPr lang="en-US" altLang="ja-JP" sz="1100" b="0" i="0" u="none" strike="noStrike" baseline="0" dirty="0">
                <a:latin typeface="Poppins-Regular"/>
              </a:rPr>
              <a:t> Law</a:t>
            </a:r>
          </a:p>
          <a:p>
            <a:pPr algn="l"/>
            <a:r>
              <a:rPr lang="en-US" altLang="ja-JP" sz="1100" b="0" i="0" u="none" strike="noStrike" baseline="0" dirty="0">
                <a:latin typeface="Poppins-Regular"/>
              </a:rPr>
              <a:t>Axial Turbomachinery</a:t>
            </a:r>
          </a:p>
          <a:p>
            <a:pPr algn="l"/>
            <a:r>
              <a:rPr lang="en-US" altLang="ja-JP" sz="1100" b="0" i="0" u="none" strike="noStrike" baseline="0" dirty="0">
                <a:latin typeface="Poppins-Regular"/>
              </a:rPr>
              <a:t>Centrifugal Turbomachinery</a:t>
            </a:r>
          </a:p>
          <a:p>
            <a:pPr algn="l"/>
            <a:r>
              <a:rPr lang="en-US" altLang="ja-JP" sz="1100" b="0" i="0" u="none" strike="noStrike" baseline="0" dirty="0">
                <a:latin typeface="Poppins-Regular"/>
              </a:rPr>
              <a:t>Component Interaction</a:t>
            </a:r>
          </a:p>
          <a:p>
            <a:pPr algn="l"/>
            <a:r>
              <a:rPr lang="en-US" altLang="ja-JP" sz="1100" b="1" i="0" u="none" strike="noStrike" baseline="0" dirty="0">
                <a:latin typeface="Poppins-Bold"/>
              </a:rPr>
              <a:t>1545 – Break</a:t>
            </a:r>
          </a:p>
          <a:p>
            <a:pPr algn="l"/>
            <a:r>
              <a:rPr lang="en-US" altLang="ja-JP" sz="1100" b="1" i="0" u="none" strike="noStrike" baseline="0" dirty="0">
                <a:latin typeface="Poppins-Bold"/>
              </a:rPr>
              <a:t>1555 –</a:t>
            </a:r>
            <a:r>
              <a:rPr lang="en-US" altLang="ja-JP" sz="1100" b="1" i="0" u="none" strike="noStrike" baseline="0" dirty="0" err="1">
                <a:latin typeface="Poppins-Bold"/>
              </a:rPr>
              <a:t>Rotordynamics</a:t>
            </a:r>
            <a:r>
              <a:rPr lang="en-US" altLang="ja-JP" sz="1100" b="1" i="0" u="none" strike="noStrike" baseline="0" dirty="0">
                <a:latin typeface="Poppins-Bold"/>
              </a:rPr>
              <a:t> for Turbomachinery</a:t>
            </a:r>
          </a:p>
          <a:p>
            <a:pPr algn="l"/>
            <a:r>
              <a:rPr lang="en-US" altLang="ja-JP" sz="1100" b="0" i="0" u="none" strike="noStrike" baseline="0" dirty="0">
                <a:latin typeface="Poppins-Regular"/>
              </a:rPr>
              <a:t>Basics</a:t>
            </a:r>
          </a:p>
          <a:p>
            <a:pPr algn="l"/>
            <a:r>
              <a:rPr lang="en-US" altLang="ja-JP" sz="1100" b="0" i="0" u="none" strike="noStrike" baseline="0" dirty="0">
                <a:latin typeface="Poppins-Regular"/>
              </a:rPr>
              <a:t>Lateral </a:t>
            </a:r>
            <a:r>
              <a:rPr lang="en-US" altLang="ja-JP" sz="1100" b="0" i="0" u="none" strike="noStrike" baseline="0" dirty="0" err="1">
                <a:latin typeface="Poppins-Regular"/>
              </a:rPr>
              <a:t>Rotordynamic</a:t>
            </a:r>
            <a:r>
              <a:rPr lang="en-US" altLang="ja-JP" sz="1100" b="0" i="0" u="none" strike="noStrike" baseline="0" dirty="0">
                <a:latin typeface="Poppins-Regular"/>
              </a:rPr>
              <a:t> Analysis</a:t>
            </a:r>
          </a:p>
          <a:p>
            <a:pPr algn="l"/>
            <a:r>
              <a:rPr lang="en-US" altLang="ja-JP" sz="1100" b="0" i="0" u="none" strike="noStrike" baseline="0" dirty="0">
                <a:latin typeface="Poppins-Regular"/>
              </a:rPr>
              <a:t>Bearing Types and Limits</a:t>
            </a:r>
          </a:p>
          <a:p>
            <a:pPr algn="l"/>
            <a:r>
              <a:rPr lang="en-US" altLang="ja-JP" sz="1100" b="0" i="0" u="none" strike="noStrike" baseline="0" dirty="0">
                <a:latin typeface="Poppins-Regular"/>
              </a:rPr>
              <a:t>Design for API Applications</a:t>
            </a:r>
          </a:p>
          <a:p>
            <a:pPr algn="l"/>
            <a:r>
              <a:rPr lang="en-US" altLang="ja-JP" sz="1100" b="0" i="0" u="none" strike="noStrike" baseline="0" dirty="0">
                <a:latin typeface="Poppins-Regular"/>
              </a:rPr>
              <a:t>Measurement</a:t>
            </a:r>
          </a:p>
          <a:p>
            <a:pPr algn="l"/>
            <a:r>
              <a:rPr lang="en-US" altLang="ja-JP" sz="1100" b="0" i="0" u="none" strike="noStrike" baseline="0" dirty="0">
                <a:latin typeface="Poppins-Regular"/>
              </a:rPr>
              <a:t>Case Studies</a:t>
            </a:r>
          </a:p>
          <a:p>
            <a:pPr algn="l"/>
            <a:r>
              <a:rPr lang="en-US" altLang="ja-JP" sz="1100" b="1" i="0" u="none" strike="noStrike" baseline="0" dirty="0">
                <a:latin typeface="Poppins-Bold"/>
              </a:rPr>
              <a:t>1735 – Q&amp;A and Wrap-up</a:t>
            </a:r>
          </a:p>
          <a:p>
            <a:pPr algn="l"/>
            <a:r>
              <a:rPr lang="en-US" altLang="ja-JP" sz="1100" b="1" i="0" u="none" strike="noStrike" baseline="0" dirty="0">
                <a:latin typeface="Poppins-Bold"/>
              </a:rPr>
              <a:t>1815 – Adjourn</a:t>
            </a:r>
            <a:endParaRPr lang="ja-JP" altLang="en-US" sz="1100" dirty="0"/>
          </a:p>
        </p:txBody>
      </p:sp>
    </p:spTree>
    <p:extLst>
      <p:ext uri="{BB962C8B-B14F-4D97-AF65-F5344CB8AC3E}">
        <p14:creationId xmlns:p14="http://schemas.microsoft.com/office/powerpoint/2010/main" val="264901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屋内, 男, 立つ, フロント が含まれている画像&#10;&#10;AI 生成コンテンツは誤りを含む可能性があります。">
            <a:extLst>
              <a:ext uri="{FF2B5EF4-FFF2-40B4-BE49-F238E27FC236}">
                <a16:creationId xmlns:a16="http://schemas.microsoft.com/office/drawing/2014/main" id="{4C67749F-2E43-9F27-B229-AA206AFAD7CC}"/>
              </a:ext>
            </a:extLst>
          </p:cNvPr>
          <p:cNvPicPr>
            <a:picLocks noChangeAspect="1"/>
          </p:cNvPicPr>
          <p:nvPr/>
        </p:nvPicPr>
        <p:blipFill>
          <a:blip r:embed="rId2"/>
          <a:stretch>
            <a:fillRect/>
          </a:stretch>
        </p:blipFill>
        <p:spPr>
          <a:xfrm>
            <a:off x="4597377" y="0"/>
            <a:ext cx="7444632" cy="6858000"/>
          </a:xfrm>
          <a:prstGeom prst="rect">
            <a:avLst/>
          </a:prstGeom>
        </p:spPr>
      </p:pic>
      <p:sp>
        <p:nvSpPr>
          <p:cNvPr id="7" name="テキスト ボックス 6">
            <a:extLst>
              <a:ext uri="{FF2B5EF4-FFF2-40B4-BE49-F238E27FC236}">
                <a16:creationId xmlns:a16="http://schemas.microsoft.com/office/drawing/2014/main" id="{E92C04BF-9F5B-11CD-453F-A6375E65B274}"/>
              </a:ext>
            </a:extLst>
          </p:cNvPr>
          <p:cNvSpPr txBox="1"/>
          <p:nvPr/>
        </p:nvSpPr>
        <p:spPr>
          <a:xfrm>
            <a:off x="478058" y="318929"/>
            <a:ext cx="6111688" cy="5893921"/>
          </a:xfrm>
          <a:prstGeom prst="rect">
            <a:avLst/>
          </a:prstGeom>
          <a:noFill/>
        </p:spPr>
        <p:txBody>
          <a:bodyPr wrap="square">
            <a:spAutoFit/>
          </a:bodyPr>
          <a:lstStyle/>
          <a:p>
            <a:r>
              <a:rPr lang="en-US" altLang="ja-JP" sz="1600" b="1" i="0" u="sng" strike="noStrike" baseline="0" dirty="0">
                <a:latin typeface="Poppins-Bold"/>
              </a:rPr>
              <a:t>Time Schedule</a:t>
            </a:r>
          </a:p>
          <a:p>
            <a:endParaRPr lang="en-US" altLang="ja-JP" sz="900" b="1" i="0" u="sng" strike="noStrike" baseline="0" dirty="0">
              <a:latin typeface="Poppins-Bold"/>
            </a:endParaRPr>
          </a:p>
          <a:p>
            <a:pPr algn="l"/>
            <a:r>
              <a:rPr lang="en-US" altLang="ja-JP" sz="1100" b="1" i="0" u="none" strike="noStrike" baseline="0" dirty="0">
                <a:latin typeface="Poppins-Bold"/>
              </a:rPr>
              <a:t>0830 – Welcome and Intro</a:t>
            </a:r>
          </a:p>
          <a:p>
            <a:pPr algn="l"/>
            <a:r>
              <a:rPr lang="en-US" altLang="ja-JP" sz="1100" b="1" i="0" u="none" strike="noStrike" baseline="0" dirty="0">
                <a:latin typeface="Poppins-Bold"/>
              </a:rPr>
              <a:t>0845 – Internal flows and performance of Turbopump</a:t>
            </a:r>
          </a:p>
          <a:p>
            <a:pPr algn="l"/>
            <a:r>
              <a:rPr lang="en-US" altLang="ja-JP" sz="1100" b="0" i="0" u="none" strike="noStrike" baseline="0" dirty="0">
                <a:latin typeface="Poppins-Regular"/>
              </a:rPr>
              <a:t>Hydrodynamics of Pump</a:t>
            </a:r>
          </a:p>
          <a:p>
            <a:pPr algn="l"/>
            <a:r>
              <a:rPr lang="en-US" altLang="ja-JP" sz="1100" b="0" i="0" u="none" strike="noStrike" baseline="0" dirty="0">
                <a:latin typeface="Poppins-Regular"/>
              </a:rPr>
              <a:t>Internal Flow and Performance</a:t>
            </a:r>
          </a:p>
          <a:p>
            <a:pPr algn="l"/>
            <a:r>
              <a:rPr lang="en-US" altLang="ja-JP" sz="1100" b="0" i="0" u="none" strike="noStrike" baseline="0" dirty="0">
                <a:latin typeface="Poppins-Regular"/>
              </a:rPr>
              <a:t>Hydro Design</a:t>
            </a:r>
          </a:p>
          <a:p>
            <a:pPr algn="l"/>
            <a:r>
              <a:rPr lang="en-US" altLang="ja-JP" sz="1100" b="1" i="0" u="none" strike="noStrike" baseline="0" dirty="0">
                <a:latin typeface="Poppins-Bold"/>
              </a:rPr>
              <a:t>1010 – Break</a:t>
            </a:r>
          </a:p>
          <a:p>
            <a:pPr algn="l"/>
            <a:r>
              <a:rPr lang="en-US" altLang="ja-JP" sz="1100" b="1" i="0" u="none" strike="noStrike" baseline="0" dirty="0">
                <a:latin typeface="Poppins-Bold"/>
              </a:rPr>
              <a:t>1020 Improvement of Pump Performance</a:t>
            </a:r>
          </a:p>
          <a:p>
            <a:pPr algn="l"/>
            <a:r>
              <a:rPr lang="en-US" altLang="ja-JP" sz="1100" b="0" i="0" u="none" strike="noStrike" baseline="0" dirty="0">
                <a:latin typeface="Poppins-Regular"/>
              </a:rPr>
              <a:t>Improvement of Efficiency</a:t>
            </a:r>
          </a:p>
          <a:p>
            <a:pPr algn="l"/>
            <a:r>
              <a:rPr lang="en-US" altLang="ja-JP" sz="1100" b="0" i="0" u="none" strike="noStrike" baseline="0" dirty="0">
                <a:latin typeface="Poppins-Regular"/>
              </a:rPr>
              <a:t>Control of Total Head</a:t>
            </a:r>
          </a:p>
          <a:p>
            <a:pPr algn="l"/>
            <a:r>
              <a:rPr lang="en-US" altLang="ja-JP" sz="1100" b="0" i="0" u="none" strike="noStrike" baseline="0" dirty="0">
                <a:latin typeface="Poppins-Regular"/>
              </a:rPr>
              <a:t>Improvement of Positive Slope of Q-H</a:t>
            </a:r>
          </a:p>
          <a:p>
            <a:pPr algn="l"/>
            <a:r>
              <a:rPr lang="en-US" altLang="ja-JP" sz="1100" b="1" i="0" u="none" strike="noStrike" baseline="0" dirty="0">
                <a:latin typeface="Poppins-Bold"/>
              </a:rPr>
              <a:t>1120 – improvement of Reliability</a:t>
            </a:r>
          </a:p>
          <a:p>
            <a:pPr algn="l"/>
            <a:r>
              <a:rPr lang="en-US" altLang="ja-JP" sz="1100" b="0" i="0" u="none" strike="noStrike" baseline="0" dirty="0">
                <a:latin typeface="Poppins-Regular"/>
              </a:rPr>
              <a:t>Flow Instability</a:t>
            </a:r>
          </a:p>
          <a:p>
            <a:pPr algn="l"/>
            <a:r>
              <a:rPr lang="en-US" altLang="ja-JP" sz="1100" b="0" i="0" u="none" strike="noStrike" baseline="0" dirty="0">
                <a:latin typeface="Poppins-Regular"/>
              </a:rPr>
              <a:t>Countermeasure of Flow Instability</a:t>
            </a:r>
          </a:p>
          <a:p>
            <a:pPr algn="l"/>
            <a:r>
              <a:rPr lang="en-US" altLang="ja-JP" sz="1100" b="0" i="0" u="none" strike="noStrike" baseline="0" dirty="0">
                <a:latin typeface="Poppins-Regular"/>
              </a:rPr>
              <a:t>Flow-induced vibration</a:t>
            </a:r>
          </a:p>
          <a:p>
            <a:pPr algn="l"/>
            <a:r>
              <a:rPr lang="en-US" altLang="ja-JP" sz="1100" b="0" i="0" u="none" strike="noStrike" baseline="0" dirty="0">
                <a:latin typeface="Poppins-Regular"/>
              </a:rPr>
              <a:t>Improvement of Fluid Exciting Force</a:t>
            </a:r>
          </a:p>
          <a:p>
            <a:pPr algn="l"/>
            <a:r>
              <a:rPr lang="en-US" altLang="ja-JP" sz="1100" b="1" i="0" u="none" strike="noStrike" baseline="0" dirty="0">
                <a:latin typeface="Poppins-Bold"/>
              </a:rPr>
              <a:t>1</a:t>
            </a:r>
            <a:r>
              <a:rPr lang="en-US" altLang="ja-JP" sz="1100" b="1" dirty="0">
                <a:latin typeface="Poppins-Bold"/>
              </a:rPr>
              <a:t>22</a:t>
            </a:r>
            <a:r>
              <a:rPr lang="en-US" altLang="ja-JP" sz="1100" b="1" i="0" u="none" strike="noStrike" baseline="0" dirty="0">
                <a:latin typeface="Poppins-Bold"/>
              </a:rPr>
              <a:t>0 – Lunch </a:t>
            </a:r>
          </a:p>
          <a:p>
            <a:pPr algn="l"/>
            <a:r>
              <a:rPr lang="en-US" altLang="ja-JP" sz="1100" b="1" i="0" u="none" strike="noStrike" baseline="0" dirty="0">
                <a:latin typeface="Poppins-Bold"/>
              </a:rPr>
              <a:t>1250 –</a:t>
            </a:r>
            <a:r>
              <a:rPr lang="en-US" altLang="ja-JP" sz="1100" b="1" dirty="0">
                <a:latin typeface="Poppins-Bold"/>
              </a:rPr>
              <a:t> Exhibition</a:t>
            </a:r>
            <a:endParaRPr lang="en-US" altLang="ja-JP" sz="1100" b="1" i="0" u="none" strike="noStrike" baseline="0" dirty="0">
              <a:latin typeface="Poppins-Bold"/>
            </a:endParaRPr>
          </a:p>
          <a:p>
            <a:pPr algn="l"/>
            <a:r>
              <a:rPr lang="en-US" altLang="ja-JP" sz="1100" b="1" i="0" u="none" strike="noStrike" baseline="0" dirty="0">
                <a:latin typeface="Poppins-Bold"/>
              </a:rPr>
              <a:t>1320 – Cavitation of Pump</a:t>
            </a:r>
          </a:p>
          <a:p>
            <a:pPr algn="l"/>
            <a:r>
              <a:rPr lang="en-US" altLang="ja-JP" sz="1100" b="0" i="0" u="none" strike="noStrike" baseline="0" dirty="0">
                <a:latin typeface="Poppins-Regular"/>
              </a:rPr>
              <a:t>Cavitation Performance of Pump</a:t>
            </a:r>
          </a:p>
          <a:p>
            <a:pPr algn="l"/>
            <a:r>
              <a:rPr lang="en-US" altLang="ja-JP" sz="1100" b="0" i="0" u="none" strike="noStrike" baseline="0" dirty="0">
                <a:latin typeface="Poppins-Regular"/>
              </a:rPr>
              <a:t>Prediction of cavitation performance</a:t>
            </a:r>
          </a:p>
          <a:p>
            <a:pPr algn="l"/>
            <a:r>
              <a:rPr lang="en-US" altLang="ja-JP" sz="1100" b="0" i="0" u="none" strike="noStrike" baseline="0" dirty="0">
                <a:latin typeface="Poppins-Regular"/>
              </a:rPr>
              <a:t>Countermeasure of cavitation performance</a:t>
            </a:r>
          </a:p>
          <a:p>
            <a:pPr algn="l"/>
            <a:r>
              <a:rPr lang="en-US" altLang="ja-JP" sz="1100" b="0" i="0" u="none" strike="noStrike" baseline="0" dirty="0">
                <a:latin typeface="Poppins-Regular"/>
              </a:rPr>
              <a:t>Cavitation erosion</a:t>
            </a:r>
          </a:p>
          <a:p>
            <a:pPr algn="l"/>
            <a:r>
              <a:rPr lang="en-US" altLang="ja-JP" sz="1100" b="1" i="0" u="none" strike="noStrike" baseline="0" dirty="0">
                <a:latin typeface="Poppins-Bold"/>
              </a:rPr>
              <a:t>1520 – Break</a:t>
            </a:r>
          </a:p>
          <a:p>
            <a:pPr algn="l"/>
            <a:r>
              <a:rPr lang="en-US" altLang="ja-JP" sz="1100" b="1" i="0" u="none" strike="noStrike" baseline="0" dirty="0">
                <a:latin typeface="Poppins-Bold"/>
              </a:rPr>
              <a:t>1530 – Cryogenic Flow Pump</a:t>
            </a:r>
          </a:p>
          <a:p>
            <a:pPr algn="l"/>
            <a:r>
              <a:rPr lang="en-US" altLang="ja-JP" sz="1100" b="0" i="0" u="none" strike="noStrike" baseline="0" dirty="0">
                <a:latin typeface="Poppins-Regular"/>
              </a:rPr>
              <a:t>Characteristics of Cryogenic Flow</a:t>
            </a:r>
          </a:p>
          <a:p>
            <a:pPr algn="l"/>
            <a:r>
              <a:rPr lang="en-US" altLang="ja-JP" sz="1100" b="0" i="0" u="none" strike="noStrike" baseline="0" dirty="0">
                <a:latin typeface="Poppins-Regular"/>
              </a:rPr>
              <a:t>Test Facility</a:t>
            </a:r>
          </a:p>
          <a:p>
            <a:pPr algn="l"/>
            <a:r>
              <a:rPr lang="en-US" altLang="ja-JP" sz="1100" b="0" i="0" u="none" strike="noStrike" baseline="0" dirty="0">
                <a:latin typeface="Poppins-Regular"/>
              </a:rPr>
              <a:t>Measurement of Cryogenic Flow</a:t>
            </a:r>
          </a:p>
          <a:p>
            <a:pPr algn="l"/>
            <a:r>
              <a:rPr lang="en-US" altLang="ja-JP" sz="1100" b="0" i="0" u="none" strike="noStrike" baseline="0" dirty="0">
                <a:latin typeface="Poppins-Regular"/>
              </a:rPr>
              <a:t>Pump Performance</a:t>
            </a:r>
          </a:p>
          <a:p>
            <a:pPr algn="l"/>
            <a:r>
              <a:rPr lang="en-US" altLang="ja-JP" sz="1100" b="0" i="0" u="none" strike="noStrike" baseline="0" dirty="0">
                <a:latin typeface="Poppins-Regular"/>
              </a:rPr>
              <a:t>Thermal Effect of Cavitation</a:t>
            </a:r>
          </a:p>
          <a:p>
            <a:pPr algn="l"/>
            <a:r>
              <a:rPr lang="en-US" altLang="ja-JP" sz="1100" b="1" i="0" u="none" strike="noStrike" baseline="0" dirty="0">
                <a:latin typeface="Poppins-Bold"/>
              </a:rPr>
              <a:t>1700– Q&amp;A and Wrap-up</a:t>
            </a:r>
          </a:p>
          <a:p>
            <a:pPr algn="l"/>
            <a:r>
              <a:rPr lang="en-US" altLang="ja-JP" sz="1100" b="1" i="0" u="none" strike="noStrike" baseline="0" dirty="0">
                <a:latin typeface="Poppins-Bold"/>
              </a:rPr>
              <a:t>1740 – Adjourn</a:t>
            </a:r>
            <a:endParaRPr lang="ja-JP" altLang="en-US" sz="1100" dirty="0"/>
          </a:p>
        </p:txBody>
      </p:sp>
    </p:spTree>
    <p:extLst>
      <p:ext uri="{BB962C8B-B14F-4D97-AF65-F5344CB8AC3E}">
        <p14:creationId xmlns:p14="http://schemas.microsoft.com/office/powerpoint/2010/main" val="291403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descr="スーツを着た男性&#10;&#10;AI 生成コンテンツは誤りを含む可能性があります。">
            <a:extLst>
              <a:ext uri="{FF2B5EF4-FFF2-40B4-BE49-F238E27FC236}">
                <a16:creationId xmlns:a16="http://schemas.microsoft.com/office/drawing/2014/main" id="{06FC4A04-6F55-C770-98AA-CFE7E3DEA64C}"/>
              </a:ext>
            </a:extLst>
          </p:cNvPr>
          <p:cNvPicPr>
            <a:picLocks noChangeAspect="1"/>
          </p:cNvPicPr>
          <p:nvPr/>
        </p:nvPicPr>
        <p:blipFill>
          <a:blip r:embed="rId2"/>
          <a:stretch>
            <a:fillRect/>
          </a:stretch>
        </p:blipFill>
        <p:spPr>
          <a:xfrm>
            <a:off x="5096435" y="0"/>
            <a:ext cx="7095565" cy="6872959"/>
          </a:xfrm>
          <a:prstGeom prst="rect">
            <a:avLst/>
          </a:prstGeom>
        </p:spPr>
      </p:pic>
      <p:sp>
        <p:nvSpPr>
          <p:cNvPr id="5" name="テキスト ボックス 4">
            <a:extLst>
              <a:ext uri="{FF2B5EF4-FFF2-40B4-BE49-F238E27FC236}">
                <a16:creationId xmlns:a16="http://schemas.microsoft.com/office/drawing/2014/main" id="{EA4EC5EB-5FAD-33DE-DAD5-86B7881A4A1A}"/>
              </a:ext>
            </a:extLst>
          </p:cNvPr>
          <p:cNvSpPr txBox="1"/>
          <p:nvPr/>
        </p:nvSpPr>
        <p:spPr>
          <a:xfrm>
            <a:off x="490590" y="9542"/>
            <a:ext cx="6097712" cy="6940361"/>
          </a:xfrm>
          <a:prstGeom prst="rect">
            <a:avLst/>
          </a:prstGeom>
          <a:noFill/>
        </p:spPr>
        <p:txBody>
          <a:bodyPr wrap="square">
            <a:spAutoFit/>
          </a:bodyPr>
          <a:lstStyle/>
          <a:p>
            <a:r>
              <a:rPr lang="en-US" altLang="ja-JP" sz="1600" b="1" i="0" u="sng" strike="noStrike" baseline="0" dirty="0">
                <a:latin typeface="Poppins-Bold"/>
              </a:rPr>
              <a:t>Time Schedule</a:t>
            </a:r>
          </a:p>
          <a:p>
            <a:endParaRPr lang="en-US" altLang="ja-JP" sz="1100" b="1" i="0" u="sng" strike="noStrike" baseline="0" dirty="0">
              <a:latin typeface="Poppins-Bold"/>
            </a:endParaRPr>
          </a:p>
          <a:p>
            <a:pPr algn="l"/>
            <a:r>
              <a:rPr lang="en-US" altLang="ja-JP" sz="1100" b="1" i="0" u="none" strike="noStrike" baseline="0" dirty="0">
                <a:latin typeface="Poppins-Bold"/>
              </a:rPr>
              <a:t>0830 – Welcome and Recap</a:t>
            </a:r>
          </a:p>
          <a:p>
            <a:pPr algn="l"/>
            <a:r>
              <a:rPr lang="en-US" altLang="ja-JP" sz="1100" b="1" i="0" u="none" strike="noStrike" baseline="0" dirty="0">
                <a:latin typeface="Poppins-Bold"/>
              </a:rPr>
              <a:t>0845 – Impeller and Blade Design</a:t>
            </a:r>
          </a:p>
          <a:p>
            <a:pPr algn="l"/>
            <a:r>
              <a:rPr lang="en-US" altLang="ja-JP" sz="1100" b="0" i="0" u="none" strike="noStrike" baseline="0" dirty="0">
                <a:latin typeface="Poppins-Regular"/>
              </a:rPr>
              <a:t>Fundamentals</a:t>
            </a:r>
          </a:p>
          <a:p>
            <a:pPr algn="l"/>
            <a:r>
              <a:rPr lang="en-US" altLang="ja-JP" sz="1100" b="0" i="0" u="none" strike="noStrike" baseline="0" dirty="0">
                <a:latin typeface="Poppins-Regular"/>
              </a:rPr>
              <a:t>Static Stress, Low Cycle Fatigue, and Structural Limits</a:t>
            </a:r>
          </a:p>
          <a:p>
            <a:pPr algn="l"/>
            <a:r>
              <a:rPr lang="en-US" altLang="ja-JP" sz="1100" b="0" i="0" u="none" strike="noStrike" baseline="0" dirty="0">
                <a:latin typeface="Poppins-Regular"/>
              </a:rPr>
              <a:t>Campbell and Interference (SAFE) Diagrams</a:t>
            </a:r>
          </a:p>
          <a:p>
            <a:pPr algn="l"/>
            <a:r>
              <a:rPr lang="en-US" altLang="ja-JP" sz="1100" b="0" i="0" u="none" strike="noStrike" baseline="0" dirty="0">
                <a:latin typeface="Poppins-Regular"/>
              </a:rPr>
              <a:t>Mistuning</a:t>
            </a:r>
          </a:p>
          <a:p>
            <a:pPr algn="l"/>
            <a:r>
              <a:rPr lang="en-US" altLang="ja-JP" sz="1100" b="0" i="0" u="none" strike="noStrike" baseline="0" dirty="0">
                <a:latin typeface="Poppins-Regular"/>
              </a:rPr>
              <a:t>Manufacturing Considerations</a:t>
            </a:r>
          </a:p>
          <a:p>
            <a:pPr algn="l"/>
            <a:r>
              <a:rPr lang="en-US" altLang="ja-JP" sz="1100" b="0" i="0" u="none" strike="noStrike" baseline="0" dirty="0">
                <a:latin typeface="Poppins-Regular"/>
              </a:rPr>
              <a:t>Fatigue Analysis and Goodman Diagrams</a:t>
            </a:r>
          </a:p>
          <a:p>
            <a:pPr algn="l"/>
            <a:r>
              <a:rPr lang="en-US" altLang="ja-JP" sz="1100" b="1" i="0" u="none" strike="noStrike" baseline="0" dirty="0">
                <a:latin typeface="Poppins-Bold"/>
              </a:rPr>
              <a:t>0930 – Turbomachinery Seals</a:t>
            </a:r>
          </a:p>
          <a:p>
            <a:pPr algn="l"/>
            <a:r>
              <a:rPr lang="en-US" altLang="ja-JP" sz="1100" b="0" i="0" u="none" strike="noStrike" baseline="0" dirty="0">
                <a:latin typeface="Poppins-Regular"/>
              </a:rPr>
              <a:t>Annular Seals</a:t>
            </a:r>
          </a:p>
          <a:p>
            <a:pPr algn="l"/>
            <a:r>
              <a:rPr lang="en-US" altLang="ja-JP" sz="1100" b="0" i="0" u="none" strike="noStrike" baseline="0" dirty="0">
                <a:latin typeface="Poppins-Regular"/>
              </a:rPr>
              <a:t>Labyrinth Seals</a:t>
            </a:r>
          </a:p>
          <a:p>
            <a:pPr algn="l"/>
            <a:r>
              <a:rPr lang="en-US" altLang="ja-JP" sz="1100" b="0" i="0" u="none" strike="noStrike" baseline="0" dirty="0">
                <a:latin typeface="Poppins-Regular"/>
              </a:rPr>
              <a:t>Damper Seals</a:t>
            </a:r>
          </a:p>
          <a:p>
            <a:pPr algn="l"/>
            <a:r>
              <a:rPr lang="en-US" altLang="ja-JP" sz="1100" b="0" i="0" u="none" strike="noStrike" baseline="0" dirty="0">
                <a:latin typeface="Poppins-Regular"/>
              </a:rPr>
              <a:t>Brush Seals</a:t>
            </a:r>
          </a:p>
          <a:p>
            <a:pPr algn="l"/>
            <a:r>
              <a:rPr lang="en-US" altLang="ja-JP" sz="1100" b="0" i="0" u="none" strike="noStrike" baseline="0" dirty="0">
                <a:latin typeface="Poppins-Regular"/>
              </a:rPr>
              <a:t>Dry Gas Seals</a:t>
            </a:r>
          </a:p>
          <a:p>
            <a:pPr algn="l"/>
            <a:r>
              <a:rPr lang="en-US" altLang="ja-JP" sz="1100" b="1" dirty="0">
                <a:latin typeface="Poppins-Bold"/>
              </a:rPr>
              <a:t>100</a:t>
            </a:r>
            <a:r>
              <a:rPr lang="en-US" altLang="ja-JP" sz="1100" b="1" i="0" u="none" strike="noStrike" baseline="0" dirty="0">
                <a:latin typeface="Poppins-Bold"/>
              </a:rPr>
              <a:t>0 – Control Concepts for Turbomachinery Trains</a:t>
            </a:r>
          </a:p>
          <a:p>
            <a:pPr algn="l"/>
            <a:r>
              <a:rPr lang="en-US" altLang="ja-JP" sz="1100" b="0" i="0" u="none" strike="noStrike" baseline="0" dirty="0">
                <a:latin typeface="Poppins-Regular"/>
              </a:rPr>
              <a:t>Process Control</a:t>
            </a:r>
          </a:p>
          <a:p>
            <a:pPr algn="l"/>
            <a:r>
              <a:rPr lang="en-US" altLang="ja-JP" sz="1100" b="0" i="0" u="none" strike="noStrike" baseline="0" dirty="0">
                <a:latin typeface="Poppins-Regular"/>
              </a:rPr>
              <a:t>Surge Control</a:t>
            </a:r>
          </a:p>
          <a:p>
            <a:pPr algn="l"/>
            <a:r>
              <a:rPr lang="en-US" altLang="ja-JP" sz="1100" b="0" i="0" u="none" strike="noStrike" baseline="0" dirty="0">
                <a:latin typeface="Poppins-Regular"/>
              </a:rPr>
              <a:t>Control Elements</a:t>
            </a:r>
          </a:p>
          <a:p>
            <a:pPr algn="l"/>
            <a:r>
              <a:rPr lang="en-US" altLang="ja-JP" sz="1100" b="1" i="0" u="none" strike="noStrike" baseline="0" dirty="0">
                <a:latin typeface="Poppins-Bold"/>
              </a:rPr>
              <a:t>11</a:t>
            </a:r>
            <a:r>
              <a:rPr lang="en-US" altLang="ja-JP" sz="1100" b="1" dirty="0">
                <a:latin typeface="Poppins-Bold"/>
              </a:rPr>
              <a:t>0</a:t>
            </a:r>
            <a:r>
              <a:rPr lang="en-US" altLang="ja-JP" sz="1100" b="1" i="0" u="none" strike="noStrike" baseline="0" dirty="0">
                <a:latin typeface="Poppins-Bold"/>
              </a:rPr>
              <a:t>0 – Break</a:t>
            </a:r>
          </a:p>
          <a:p>
            <a:pPr algn="l"/>
            <a:r>
              <a:rPr lang="en-US" altLang="ja-JP" sz="1100" b="1" i="0" u="none" strike="noStrike" baseline="0" dirty="0">
                <a:latin typeface="Poppins-Bold"/>
              </a:rPr>
              <a:t>1120 – Turbomachinery Select Applications</a:t>
            </a:r>
          </a:p>
          <a:p>
            <a:pPr algn="l"/>
            <a:r>
              <a:rPr lang="en-US" altLang="ja-JP" sz="1100" b="0" i="0" u="none" strike="noStrike" baseline="0" dirty="0">
                <a:latin typeface="Poppins-Regular"/>
              </a:rPr>
              <a:t>Oil &amp; Gas</a:t>
            </a:r>
          </a:p>
          <a:p>
            <a:pPr algn="l"/>
            <a:r>
              <a:rPr lang="en-US" altLang="ja-JP" sz="1100" b="0" i="0" u="none" strike="noStrike" baseline="0" dirty="0">
                <a:latin typeface="Poppins-Regular"/>
              </a:rPr>
              <a:t>Power Generation</a:t>
            </a:r>
          </a:p>
          <a:p>
            <a:pPr algn="l"/>
            <a:r>
              <a:rPr lang="en-US" altLang="ja-JP" sz="1100" b="1" i="0" u="none" strike="noStrike" baseline="0" dirty="0">
                <a:latin typeface="Poppins-Bold"/>
              </a:rPr>
              <a:t>1230 – Lunch &amp; Exhibition</a:t>
            </a:r>
          </a:p>
          <a:p>
            <a:pPr algn="l"/>
            <a:r>
              <a:rPr lang="en-US" altLang="ja-JP" sz="1100" b="1" i="0" u="none" strike="noStrike" baseline="0" dirty="0">
                <a:latin typeface="Poppins-Bold"/>
              </a:rPr>
              <a:t>1345 - Supercritical CO2 Applications</a:t>
            </a:r>
          </a:p>
          <a:p>
            <a:pPr algn="l"/>
            <a:r>
              <a:rPr lang="en-US" altLang="ja-JP" sz="1100" b="0" i="0" u="none" strike="noStrike" baseline="0" dirty="0">
                <a:latin typeface="Poppins-Regular"/>
              </a:rPr>
              <a:t>Introduction to sCO2 Power Cycles</a:t>
            </a:r>
          </a:p>
          <a:p>
            <a:pPr algn="l"/>
            <a:r>
              <a:rPr lang="en-US" altLang="ja-JP" sz="1100" b="0" i="0" u="none" strike="noStrike" baseline="0" dirty="0">
                <a:latin typeface="Poppins-Regular"/>
              </a:rPr>
              <a:t>sCO2 Turbomachinery Characteristics</a:t>
            </a:r>
          </a:p>
          <a:p>
            <a:pPr algn="l"/>
            <a:r>
              <a:rPr lang="en-US" altLang="ja-JP" sz="1100" b="0" i="0" u="none" strike="noStrike" baseline="0" dirty="0" err="1">
                <a:latin typeface="Poppins-Regular"/>
              </a:rPr>
              <a:t>Rotordynamics</a:t>
            </a:r>
            <a:endParaRPr lang="en-US" altLang="ja-JP" sz="1100" b="0" i="0" u="none" strike="noStrike" baseline="0" dirty="0">
              <a:latin typeface="Poppins-Regular"/>
            </a:endParaRPr>
          </a:p>
          <a:p>
            <a:pPr algn="l"/>
            <a:r>
              <a:rPr lang="en-US" altLang="ja-JP" sz="1100" b="0" i="0" u="none" strike="noStrike" baseline="0" dirty="0">
                <a:latin typeface="Poppins-Regular"/>
              </a:rPr>
              <a:t>Near-Dome Operation</a:t>
            </a:r>
          </a:p>
          <a:p>
            <a:pPr algn="l"/>
            <a:r>
              <a:rPr lang="en-US" altLang="ja-JP" sz="1100" b="0" i="0" u="none" strike="noStrike" baseline="0" dirty="0">
                <a:latin typeface="Poppins-Regular"/>
              </a:rPr>
              <a:t>Pressure/Thermal Containment</a:t>
            </a:r>
          </a:p>
          <a:p>
            <a:pPr algn="l"/>
            <a:r>
              <a:rPr lang="en-US" altLang="ja-JP" sz="1100" b="0" i="0" u="none" strike="noStrike" baseline="0" dirty="0">
                <a:latin typeface="Poppins-Regular"/>
              </a:rPr>
              <a:t>Types of Turbomachinery</a:t>
            </a:r>
          </a:p>
          <a:p>
            <a:pPr algn="l"/>
            <a:r>
              <a:rPr lang="en-US" altLang="ja-JP" sz="1100" b="1" i="0" u="none" strike="noStrike" baseline="0" dirty="0">
                <a:latin typeface="Poppins-Bold"/>
              </a:rPr>
              <a:t>1545 - Break</a:t>
            </a:r>
          </a:p>
          <a:p>
            <a:pPr algn="l"/>
            <a:r>
              <a:rPr lang="en-US" altLang="ja-JP" sz="1100" b="1" i="0" u="none" strike="noStrike" baseline="0" dirty="0">
                <a:latin typeface="Poppins-Bold"/>
              </a:rPr>
              <a:t>1600 - Fluid Film Bearings for Turbomachinery</a:t>
            </a:r>
          </a:p>
          <a:p>
            <a:pPr algn="l"/>
            <a:r>
              <a:rPr lang="en-US" altLang="ja-JP" sz="1100" b="0" i="0" u="none" strike="noStrike" baseline="0" dirty="0" err="1">
                <a:latin typeface="Poppins-Regular"/>
              </a:rPr>
              <a:t>ElastoHydrodynamics</a:t>
            </a:r>
            <a:endParaRPr lang="en-US" altLang="ja-JP" sz="1100" b="0" i="0" u="none" strike="noStrike" baseline="0" dirty="0">
              <a:latin typeface="Poppins-Regular"/>
            </a:endParaRPr>
          </a:p>
          <a:p>
            <a:pPr algn="l"/>
            <a:r>
              <a:rPr lang="en-US" altLang="ja-JP" sz="1100" b="0" i="0" u="none" strike="noStrike" baseline="0" dirty="0">
                <a:latin typeface="Poppins-Regular"/>
              </a:rPr>
              <a:t>Thermal Influences</a:t>
            </a:r>
          </a:p>
          <a:p>
            <a:pPr algn="l"/>
            <a:r>
              <a:rPr lang="en-US" altLang="ja-JP" sz="1100" b="0" i="0" u="none" strike="noStrike" baseline="0" dirty="0">
                <a:latin typeface="Poppins-Regular"/>
              </a:rPr>
              <a:t>Types (Fixed Geometry and Tilting Pad Journal Bearings)</a:t>
            </a:r>
          </a:p>
          <a:p>
            <a:pPr algn="l"/>
            <a:r>
              <a:rPr lang="en-US" altLang="ja-JP" sz="1100" b="0" i="0" u="none" strike="noStrike" baseline="0" dirty="0">
                <a:latin typeface="Poppins-Regular"/>
              </a:rPr>
              <a:t>Static and Dynamic Coefficients</a:t>
            </a:r>
          </a:p>
          <a:p>
            <a:pPr algn="l"/>
            <a:r>
              <a:rPr lang="en-US" altLang="ja-JP" sz="1100" b="1" i="0" u="none" strike="noStrike" baseline="0" dirty="0">
                <a:latin typeface="Poppins-Bold"/>
              </a:rPr>
              <a:t>1700 – Q&amp;A and Wrap-up</a:t>
            </a:r>
          </a:p>
          <a:p>
            <a:pPr algn="l"/>
            <a:r>
              <a:rPr lang="en-US" altLang="ja-JP" sz="1100" b="1" i="0" u="none" strike="noStrike" baseline="0" dirty="0">
                <a:latin typeface="Poppins-Bold"/>
              </a:rPr>
              <a:t>1745 – Adjourn</a:t>
            </a:r>
            <a:endParaRPr lang="ja-JP" altLang="en-US" sz="1100" dirty="0"/>
          </a:p>
        </p:txBody>
      </p:sp>
    </p:spTree>
    <p:extLst>
      <p:ext uri="{BB962C8B-B14F-4D97-AF65-F5344CB8AC3E}">
        <p14:creationId xmlns:p14="http://schemas.microsoft.com/office/powerpoint/2010/main" val="131329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図 1">
            <a:extLst>
              <a:ext uri="{FF2B5EF4-FFF2-40B4-BE49-F238E27FC236}">
                <a16:creationId xmlns:a16="http://schemas.microsoft.com/office/drawing/2014/main" id="{A852A1A4-5C39-425C-B8B3-C168A1B63A78}"/>
              </a:ext>
            </a:extLst>
          </p:cNvPr>
          <p:cNvPicPr>
            <a:picLocks noChangeAspect="1"/>
          </p:cNvPicPr>
          <p:nvPr/>
        </p:nvPicPr>
        <p:blipFill>
          <a:blip r:embed="rId2">
            <a:extLst>
              <a:ext uri="{28A0092B-C50C-407E-A947-70E740481C1C}">
                <a14:useLocalDpi xmlns:a14="http://schemas.microsoft.com/office/drawing/2010/main" val="0"/>
              </a:ext>
            </a:extLst>
          </a:blip>
          <a:srcRect t="3352" b="4073"/>
          <a:stretch>
            <a:fillRect/>
          </a:stretch>
        </p:blipFill>
        <p:spPr>
          <a:xfrm>
            <a:off x="526493" y="167537"/>
            <a:ext cx="10875798" cy="6116503"/>
          </a:xfrm>
          <a:prstGeom prst="rect">
            <a:avLst/>
          </a:prstGeom>
        </p:spPr>
      </p:pic>
      <p:sp>
        <p:nvSpPr>
          <p:cNvPr id="6" name="テキスト ボックス 3">
            <a:extLst>
              <a:ext uri="{FF2B5EF4-FFF2-40B4-BE49-F238E27FC236}">
                <a16:creationId xmlns:a16="http://schemas.microsoft.com/office/drawing/2014/main" id="{4F0C6410-ADC1-E052-ABB4-F1ED7EDF893F}"/>
              </a:ext>
            </a:extLst>
          </p:cNvPr>
          <p:cNvSpPr txBox="1"/>
          <p:nvPr/>
        </p:nvSpPr>
        <p:spPr>
          <a:xfrm>
            <a:off x="717075" y="3429000"/>
            <a:ext cx="1456781" cy="832588"/>
          </a:xfrm>
          <a:prstGeom prst="rect">
            <a:avLst/>
          </a:prstGeom>
          <a:solidFill>
            <a:srgbClr val="8000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ja-JP" altLang="en-US" sz="1400" b="1" kern="100" dirty="0">
                <a:solidFill>
                  <a:schemeClr val="bg1"/>
                </a:solidFill>
                <a:effectLst/>
                <a:latin typeface="游明朝" panose="02020400000000000000" pitchFamily="18" charset="-128"/>
                <a:ea typeface="Meiryo UI" panose="020B0604030504040204" pitchFamily="50" charset="-128"/>
                <a:cs typeface="Segoe UI" panose="020B0502040204020203" pitchFamily="34" charset="0"/>
              </a:rPr>
              <a:t>セミナー会場</a:t>
            </a:r>
            <a:endParaRPr lang="en-US" altLang="ja-JP" sz="1400" b="1" kern="100" dirty="0">
              <a:solidFill>
                <a:schemeClr val="bg1"/>
              </a:solidFill>
              <a:effectLst/>
              <a:latin typeface="游明朝" panose="02020400000000000000" pitchFamily="18" charset="-128"/>
              <a:ea typeface="Meiryo UI" panose="020B0604030504040204" pitchFamily="50" charset="-128"/>
              <a:cs typeface="Segoe UI" panose="020B0502040204020203" pitchFamily="34" charset="0"/>
            </a:endParaRPr>
          </a:p>
          <a:p>
            <a:pPr algn="ctr">
              <a:buNone/>
            </a:pPr>
            <a:endParaRPr lang="en-US" altLang="ja-JP" sz="1400" b="1" kern="100" dirty="0">
              <a:solidFill>
                <a:schemeClr val="bg1"/>
              </a:solidFill>
              <a:latin typeface="游明朝" panose="02020400000000000000" pitchFamily="18" charset="-128"/>
              <a:ea typeface="Meiryo UI" panose="020B0604030504040204" pitchFamily="50" charset="-128"/>
              <a:cs typeface="Segoe UI" panose="020B0502040204020203" pitchFamily="34" charset="0"/>
            </a:endParaRPr>
          </a:p>
          <a:p>
            <a:pPr algn="ctr">
              <a:buNone/>
            </a:pPr>
            <a:r>
              <a:rPr lang="ja-JP" altLang="en-US" sz="1400" b="1" kern="100" dirty="0">
                <a:solidFill>
                  <a:schemeClr val="bg1"/>
                </a:solidFill>
                <a:effectLst/>
                <a:latin typeface="游明朝" panose="02020400000000000000" pitchFamily="18" charset="-128"/>
                <a:ea typeface="Meiryo UI" panose="020B0604030504040204" pitchFamily="50" charset="-128"/>
                <a:cs typeface="Segoe UI" panose="020B0502040204020203" pitchFamily="34" charset="0"/>
              </a:rPr>
              <a:t>レセプション</a:t>
            </a:r>
            <a:r>
              <a:rPr lang="ja-JP" sz="1400" b="1" kern="100" dirty="0">
                <a:solidFill>
                  <a:schemeClr val="bg1"/>
                </a:solidFill>
                <a:effectLst/>
                <a:latin typeface="游明朝" panose="02020400000000000000" pitchFamily="18" charset="-128"/>
                <a:ea typeface="Meiryo UI" panose="020B0604030504040204" pitchFamily="50" charset="-128"/>
                <a:cs typeface="Segoe UI" panose="020B0502040204020203" pitchFamily="34" charset="0"/>
              </a:rPr>
              <a:t>会場</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二等辺三角形 7">
            <a:extLst>
              <a:ext uri="{FF2B5EF4-FFF2-40B4-BE49-F238E27FC236}">
                <a16:creationId xmlns:a16="http://schemas.microsoft.com/office/drawing/2014/main" id="{6C938DC3-50B5-9E82-6D6E-1535BE9483E4}"/>
              </a:ext>
            </a:extLst>
          </p:cNvPr>
          <p:cNvSpPr/>
          <p:nvPr/>
        </p:nvSpPr>
        <p:spPr>
          <a:xfrm>
            <a:off x="1993426" y="3429000"/>
            <a:ext cx="466725" cy="171450"/>
          </a:xfrm>
          <a:prstGeom prst="triangle">
            <a:avLst>
              <a:gd name="adj" fmla="val 0"/>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8004973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TotalTime>
  <Words>939</Words>
  <Application>Microsoft Office PowerPoint</Application>
  <PresentationFormat>ワイド画面</PresentationFormat>
  <Paragraphs>174</Paragraphs>
  <Slides>10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UDゴシック</vt:lpstr>
      <vt:lpstr>Meiryo UI</vt:lpstr>
      <vt:lpstr>Poppins-Bold</vt:lpstr>
      <vt:lpstr>Poppins-Regular</vt: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HIROYOSHI WATANABE</dc:creator>
  <cp:lastModifiedBy>輝美 田島</cp:lastModifiedBy>
  <cp:revision>11</cp:revision>
  <dcterms:created xsi:type="dcterms:W3CDTF">2026-01-26T06:16:09Z</dcterms:created>
  <dcterms:modified xsi:type="dcterms:W3CDTF">2026-02-04T07:16:05Z</dcterms:modified>
</cp:coreProperties>
</file>